
<file path=[Content_Types].xml><?xml version="1.0" encoding="utf-8"?>
<Types xmlns="http://schemas.openxmlformats.org/package/2006/content-types">
  <Default Extension="jpeg" ContentType="image/jpeg"/>
  <Default Extension="vml" ContentType="application/vnd.openxmlformats-officedocument.vmlDrawin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2.bin" ContentType="application/vnd.ms-office.activeX"/>
  <Override PartName="/ppt/activeX/activeX2.xml" ContentType="application/vnd.ms-office.activeX+xml"/>
  <Override PartName="/ppt/activeX/activeX3.bin" ContentType="application/vnd.ms-office.activeX"/>
  <Override PartName="/ppt/activeX/activeX3.xml" ContentType="application/vnd.ms-office.activeX+xml"/>
  <Override PartName="/ppt/activeX/activeX4.bin" ContentType="application/vnd.ms-office.activeX"/>
  <Override PartName="/ppt/activeX/activeX4.xml" ContentType="application/vnd.ms-office.activeX+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7" r:id="rId4"/>
    <p:sldMasterId id="2147483680" r:id="rId5"/>
  </p:sldMasterIdLst>
  <p:notesMasterIdLst>
    <p:notesMasterId r:id="rId9"/>
  </p:notesMasterIdLst>
  <p:handoutMasterIdLst>
    <p:handoutMasterId r:id="rId72"/>
  </p:handoutMasterIdLst>
  <p:sldIdLst>
    <p:sldId id="261" r:id="rId6"/>
    <p:sldId id="679" r:id="rId7"/>
    <p:sldId id="680" r:id="rId8"/>
    <p:sldId id="681" r:id="rId10"/>
    <p:sldId id="682" r:id="rId11"/>
    <p:sldId id="683" r:id="rId12"/>
    <p:sldId id="684" r:id="rId13"/>
    <p:sldId id="685" r:id="rId14"/>
    <p:sldId id="686" r:id="rId15"/>
    <p:sldId id="687" r:id="rId16"/>
    <p:sldId id="688" r:id="rId17"/>
    <p:sldId id="689" r:id="rId18"/>
    <p:sldId id="690" r:id="rId19"/>
    <p:sldId id="691" r:id="rId20"/>
    <p:sldId id="692" r:id="rId21"/>
    <p:sldId id="693" r:id="rId22"/>
    <p:sldId id="694" r:id="rId23"/>
    <p:sldId id="695" r:id="rId24"/>
    <p:sldId id="696" r:id="rId25"/>
    <p:sldId id="463" r:id="rId26"/>
    <p:sldId id="542" r:id="rId27"/>
    <p:sldId id="543" r:id="rId28"/>
    <p:sldId id="623" r:id="rId29"/>
    <p:sldId id="625" r:id="rId30"/>
    <p:sldId id="626" r:id="rId31"/>
    <p:sldId id="518" r:id="rId32"/>
    <p:sldId id="622" r:id="rId33"/>
    <p:sldId id="544" r:id="rId34"/>
    <p:sldId id="545" r:id="rId35"/>
    <p:sldId id="627" r:id="rId36"/>
    <p:sldId id="628" r:id="rId37"/>
    <p:sldId id="629" r:id="rId38"/>
    <p:sldId id="630" r:id="rId39"/>
    <p:sldId id="631" r:id="rId40"/>
    <p:sldId id="574" r:id="rId41"/>
    <p:sldId id="575" r:id="rId42"/>
    <p:sldId id="576" r:id="rId43"/>
    <p:sldId id="577" r:id="rId44"/>
    <p:sldId id="578" r:id="rId45"/>
    <p:sldId id="579" r:id="rId46"/>
    <p:sldId id="580" r:id="rId47"/>
    <p:sldId id="581" r:id="rId48"/>
    <p:sldId id="632" r:id="rId49"/>
    <p:sldId id="633" r:id="rId50"/>
    <p:sldId id="582" r:id="rId51"/>
    <p:sldId id="583" r:id="rId52"/>
    <p:sldId id="584" r:id="rId53"/>
    <p:sldId id="618" r:id="rId54"/>
    <p:sldId id="634" r:id="rId55"/>
    <p:sldId id="635" r:id="rId56"/>
    <p:sldId id="636" r:id="rId57"/>
    <p:sldId id="637" r:id="rId58"/>
    <p:sldId id="638" r:id="rId59"/>
    <p:sldId id="639" r:id="rId60"/>
    <p:sldId id="640" r:id="rId61"/>
    <p:sldId id="608" r:id="rId62"/>
    <p:sldId id="609" r:id="rId63"/>
    <p:sldId id="610" r:id="rId64"/>
    <p:sldId id="641" r:id="rId65"/>
    <p:sldId id="497" r:id="rId66"/>
    <p:sldId id="498" r:id="rId67"/>
    <p:sldId id="502" r:id="rId68"/>
    <p:sldId id="503" r:id="rId69"/>
    <p:sldId id="504" r:id="rId70"/>
    <p:sldId id="505"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7" autoAdjust="0"/>
    <p:restoredTop sz="94660"/>
  </p:normalViewPr>
  <p:slideViewPr>
    <p:cSldViewPr snapToObjects="1">
      <p:cViewPr>
        <p:scale>
          <a:sx n="70" d="100"/>
          <a:sy n="70" d="100"/>
        </p:scale>
        <p:origin x="-360" y="-456"/>
      </p:cViewPr>
      <p:guideLst>
        <p:guide orient="horz" pos="2115"/>
        <p:guide pos="3840"/>
      </p:guideLst>
    </p:cSldViewPr>
  </p:slideViewPr>
  <p:notesTextViewPr>
    <p:cViewPr>
      <p:scale>
        <a:sx n="1" d="1"/>
        <a:sy n="1" d="1"/>
      </p:scale>
      <p:origin x="0" y="0"/>
    </p:cViewPr>
  </p:notesTextViewPr>
  <p:notesViewPr>
    <p:cSldViewPr snapToObjects="1">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25AEDA-E179-4278-998D-D9EC8DB06D5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76C1A9-36A5-4E2E-B00D-A057051FFC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lnSpc>
                <a:spcPct val="140000"/>
              </a:lnSpc>
              <a:spcAft>
                <a:spcPts val="0"/>
              </a:spcAft>
            </a:pP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slide" Target="../slides/slide60.xml"/><Relationship Id="rId3" Type="http://schemas.openxmlformats.org/officeDocument/2006/relationships/slide" Target="../slides/slide1.xml"/><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5397" y="692150"/>
            <a:ext cx="5292435" cy="603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3850" y="692150"/>
            <a:ext cx="5292435" cy="6032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199765" indent="0">
              <a:buNone/>
              <a:defRPr sz="1400"/>
            </a:lvl8pPr>
            <a:lvl9pPr marL="3656965" indent="0">
              <a:buNone/>
              <a:defRPr sz="1400"/>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96063" y="365125"/>
            <a:ext cx="2700222"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95397" y="365125"/>
            <a:ext cx="7944132"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endParaRPr lang="zh-CN" altLang="en-US" dirty="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
        <p:nvSpPr>
          <p:cNvPr id="14" name="燕尾形 13">
            <a:hlinkClick r:id="" action="ppaction://noaction"/>
          </p:cNvPr>
          <p:cNvSpPr/>
          <p:nvPr userDrawn="1"/>
        </p:nvSpPr>
        <p:spPr>
          <a:xfrm>
            <a:off x="6820265"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 action="ppaction://noaction"/>
          </p:cNvPr>
          <p:cNvSpPr/>
          <p:nvPr userDrawn="1"/>
        </p:nvSpPr>
        <p:spPr>
          <a:xfrm>
            <a:off x="5751515"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 action="ppaction://noaction"/>
          </p:cNvPr>
          <p:cNvSpPr/>
          <p:nvPr userDrawn="1"/>
        </p:nvSpPr>
        <p:spPr>
          <a:xfrm>
            <a:off x="4657040" y="6505690"/>
            <a:ext cx="100746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 action="ppaction://noaction"/>
          </p:cNvPr>
          <p:cNvSpPr/>
          <p:nvPr userDrawn="1"/>
        </p:nvSpPr>
        <p:spPr>
          <a:xfrm>
            <a:off x="7922665" y="6517565"/>
            <a:ext cx="151802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易错</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防范清零</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7" name="燕尾形 16">
            <a:hlinkClick r:id="" action="ppaction://noaction"/>
          </p:cNvPr>
          <p:cNvSpPr/>
          <p:nvPr userDrawn="1"/>
        </p:nvSpPr>
        <p:spPr>
          <a:xfrm>
            <a:off x="9500065" y="6515590"/>
            <a:ext cx="1258979"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课堂小结</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1" name="文本框 30">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endParaRPr lang="zh-CN" altLang="en-US" sz="1400" b="1" dirty="0" smtClean="0">
              <a:solidFill>
                <a:srgbClr val="BFBFBF"/>
              </a:solidFill>
              <a:latin typeface="微软雅黑" panose="020B0503020204020204" pitchFamily="34" charset="-122"/>
              <a:ea typeface="微软雅黑" panose="020B0503020204020204" pitchFamily="34" charset="-122"/>
            </a:endParaRPr>
          </a:p>
        </p:txBody>
      </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0" name="文本框 29">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endParaRPr lang="zh-CN" altLang="en-US" sz="1400" b="1" dirty="0" smtClean="0">
              <a:solidFill>
                <a:srgbClr val="BFBFBF"/>
              </a:solidFill>
              <a:latin typeface="微软雅黑" panose="020B0503020204020204" pitchFamily="34" charset="-122"/>
              <a:ea typeface="微软雅黑" panose="020B0503020204020204" pitchFamily="34" charset="-122"/>
            </a:endParaRPr>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1540" y="0"/>
            <a:ext cx="11701077" cy="465826"/>
          </a:xfrm>
        </p:spPr>
        <p:txBody>
          <a:bodyPr anchor="ctr" anchorCtr="0">
            <a:normAutofit/>
          </a:bodyPr>
          <a:lstStyle>
            <a:lvl1pPr algn="l">
              <a:defRPr sz="2000" b="1">
                <a:solidFill>
                  <a:schemeClr val="accent6"/>
                </a:solidFill>
              </a:defRPr>
            </a:lvl1pPr>
          </a:lstStyle>
          <a:p>
            <a:r>
              <a:rPr lang="zh-CN" altLang="en-US" dirty="0" smtClean="0"/>
              <a:t>每节各个考点内容</a:t>
            </a:r>
            <a:endParaRPr lang="zh-CN" altLang="en-US" dirty="0"/>
          </a:p>
        </p:txBody>
      </p:sp>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endParaRPr lang="zh-CN" altLang="en-US" dirty="0" smtClean="0"/>
          </a:p>
        </p:txBody>
      </p:sp>
      <p:sp>
        <p:nvSpPr>
          <p:cNvPr id="7" name="文本框 6">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endParaRPr lang="zh-CN" altLang="en-US" sz="1400" b="1" dirty="0" smtClean="0">
              <a:solidFill>
                <a:srgbClr val="BFBFBF"/>
              </a:solidFill>
              <a:latin typeface="微软雅黑" panose="020B0503020204020204" pitchFamily="34" charset="-122"/>
              <a:ea typeface="微软雅黑" panose="020B0503020204020204" pitchFamily="34" charset="-122"/>
            </a:endParaRP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65826"/>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4953391" y="6538710"/>
            <a:ext cx="2277374"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endParaRPr lang="zh-CN" altLang="en-US" dirty="0" smtClean="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
        <p:nvSpPr>
          <p:cNvPr id="14" name="燕尾形 13">
            <a:hlinkClick r:id="rId3" action="ppaction://hlinksldjump"/>
          </p:cNvPr>
          <p:cNvSpPr/>
          <p:nvPr userDrawn="1"/>
        </p:nvSpPr>
        <p:spPr>
          <a:xfrm>
            <a:off x="6782981"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rId3" action="ppaction://hlinksldjump"/>
          </p:cNvPr>
          <p:cNvSpPr/>
          <p:nvPr userDrawn="1"/>
        </p:nvSpPr>
        <p:spPr>
          <a:xfrm>
            <a:off x="5714231"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rId3" action="ppaction://hlinksldjump"/>
          </p:cNvPr>
          <p:cNvSpPr/>
          <p:nvPr userDrawn="1"/>
        </p:nvSpPr>
        <p:spPr>
          <a:xfrm>
            <a:off x="4631631" y="6500908"/>
            <a:ext cx="1007461" cy="32515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rId4" action="ppaction://hlinksldjump"/>
          </p:cNvPr>
          <p:cNvSpPr/>
          <p:nvPr userDrawn="1"/>
        </p:nvSpPr>
        <p:spPr>
          <a:xfrm>
            <a:off x="7896199" y="6525778"/>
            <a:ext cx="2868347" cy="28560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澄清易错易混</a:t>
            </a:r>
            <a:r>
              <a:rPr lang="en-US" altLang="zh-CN" sz="1200" dirty="0" smtClean="0">
                <a:solidFill>
                  <a:srgbClr val="FFFFFF"/>
                </a:solidFill>
                <a:latin typeface="微软雅黑" panose="020B0503020204020204" pitchFamily="34" charset="-122"/>
                <a:ea typeface="微软雅黑" panose="020B0503020204020204" pitchFamily="34" charset="-122"/>
              </a:rPr>
              <a:t>·</a:t>
            </a:r>
            <a:r>
              <a:rPr lang="zh-CN" altLang="en-US" sz="1200" dirty="0" smtClean="0">
                <a:solidFill>
                  <a:srgbClr val="FFFFFF"/>
                </a:solidFill>
                <a:latin typeface="微软雅黑" panose="020B0503020204020204" pitchFamily="34" charset="-122"/>
                <a:ea typeface="微软雅黑" panose="020B0503020204020204" pitchFamily="34" charset="-122"/>
              </a:rPr>
              <a:t>强化科学思维</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1"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4" Type="http://schemas.openxmlformats.org/officeDocument/2006/relationships/theme" Target="../theme/theme2.xml"/><Relationship Id="rId13" Type="http://schemas.openxmlformats.org/officeDocument/2006/relationships/image" Target="../media/image8.png"/><Relationship Id="rId12" Type="http://schemas.openxmlformats.org/officeDocument/2006/relationships/image" Target="../media/image7.jpeg"/><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3" Type="http://schemas.openxmlformats.org/officeDocument/2006/relationships/theme" Target="../theme/theme3.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6.png"/><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文本占位符 1025"/>
          <p:cNvSpPr>
            <a:spLocks noGrp="1"/>
          </p:cNvSpPr>
          <p:nvPr>
            <p:ph type="body" idx="1"/>
          </p:nvPr>
        </p:nvSpPr>
        <p:spPr>
          <a:xfrm>
            <a:off x="695397" y="692150"/>
            <a:ext cx="10800888" cy="603250"/>
          </a:xfrm>
          <a:prstGeom prst="rect">
            <a:avLst/>
          </a:prstGeom>
          <a:noFill/>
          <a:ln w="9525">
            <a:noFill/>
          </a:ln>
        </p:spPr>
        <p:txBody>
          <a:bodyPr>
            <a:spAutoFit/>
          </a:bodyPr>
          <a:lstStyle/>
          <a:p>
            <a:pPr lvl="0"/>
            <a:r>
              <a:rPr lang="zh-CN" altLang="en-US" dirty="0"/>
              <a:t>单击此处编辑母版文本样式</a:t>
            </a:r>
            <a:endParaRPr lang="zh-CN" altLang="en-US" dirty="0"/>
          </a:p>
        </p:txBody>
      </p:sp>
      <p:sp>
        <p:nvSpPr>
          <p:cNvPr id="1079" name="文本框 1078"/>
          <p:cNvSpPr txBox="1"/>
          <p:nvPr userDrawn="1"/>
        </p:nvSpPr>
        <p:spPr>
          <a:xfrm>
            <a:off x="1198688" y="84138"/>
            <a:ext cx="8497185" cy="39878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必修</a:t>
            </a:r>
            <a:endParaRPr kumimoji="0" lang="zh-CN" altLang="en-US" sz="20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sp>
        <p:nvSpPr>
          <p:cNvPr id="1082" name="燕尾形 1081"/>
          <p:cNvSpPr/>
          <p:nvPr userDrawn="1"/>
        </p:nvSpPr>
        <p:spPr>
          <a:xfrm>
            <a:off x="790657" y="182563"/>
            <a:ext cx="128601"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3" name="燕尾形 1082"/>
          <p:cNvSpPr/>
          <p:nvPr userDrawn="1"/>
        </p:nvSpPr>
        <p:spPr>
          <a:xfrm>
            <a:off x="633479" y="182563"/>
            <a:ext cx="130189"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4" name="燕尾形 1083"/>
          <p:cNvSpPr/>
          <p:nvPr userDrawn="1"/>
        </p:nvSpPr>
        <p:spPr>
          <a:xfrm>
            <a:off x="477888" y="182563"/>
            <a:ext cx="128600"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grpSp>
        <p:nvGrpSpPr>
          <p:cNvPr id="1085" name="组合 1084"/>
          <p:cNvGrpSpPr/>
          <p:nvPr userDrawn="1"/>
        </p:nvGrpSpPr>
        <p:grpSpPr>
          <a:xfrm>
            <a:off x="9526" y="2714625"/>
            <a:ext cx="506466" cy="4106863"/>
            <a:chOff x="6" y="1710"/>
            <a:chExt cx="319" cy="2587"/>
          </a:xfrm>
        </p:grpSpPr>
        <p:pic>
          <p:nvPicPr>
            <p:cNvPr id="1086" name="图片 1085" descr="偶数页4色+"/>
            <p:cNvPicPr>
              <a:picLocks noChangeAspect="1"/>
            </p:cNvPicPr>
            <p:nvPr userDrawn="1"/>
          </p:nvPicPr>
          <p:blipFill>
            <a:blip r:embed="rId13" cstate="print"/>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︹人教 </a:t>
              </a:r>
              <a:r>
                <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rPr>
                <a:t>︺</a:t>
              </a:r>
              <a:endPar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grpSp>
      <p:sp>
        <p:nvSpPr>
          <p:cNvPr id="1090" name="文本框 1089"/>
          <p:cNvSpPr txBox="1"/>
          <p:nvPr userDrawn="1"/>
        </p:nvSpPr>
        <p:spPr>
          <a:xfrm>
            <a:off x="11618595" y="2759075"/>
            <a:ext cx="398780" cy="1063625"/>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rPr>
              <a:t>生　物</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69EEB-19E0-40ED-9968-716E420733E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C693A-83C1-4F28-B79D-A940A9305F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4.xml"/><Relationship Id="rId2" Type="http://schemas.openxmlformats.org/officeDocument/2006/relationships/image" Target="../media/image14.wmf"/><Relationship Id="rId1" Type="http://schemas.openxmlformats.org/officeDocument/2006/relationships/control" Target="../activeX/activeX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34.xml"/><Relationship Id="rId2" Type="http://schemas.openxmlformats.org/officeDocument/2006/relationships/image" Target="../media/image21.wmf"/><Relationship Id="rId1" Type="http://schemas.openxmlformats.org/officeDocument/2006/relationships/control" Target="../activeX/activeX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25.jpe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4.xml"/><Relationship Id="rId3" Type="http://schemas.openxmlformats.org/officeDocument/2006/relationships/image" Target="../media/image10.wmf"/><Relationship Id="rId2" Type="http://schemas.openxmlformats.org/officeDocument/2006/relationships/control" Target="../activeX/activeX1.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4.xml"/><Relationship Id="rId3" Type="http://schemas.openxmlformats.org/officeDocument/2006/relationships/image" Target="../media/image13.wmf"/><Relationship Id="rId2" Type="http://schemas.openxmlformats.org/officeDocument/2006/relationships/control" Target="../activeX/activeX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4489" y="964264"/>
            <a:ext cx="6420348" cy="828497"/>
          </a:xfrm>
          <a:prstGeom prst="rect">
            <a:avLst/>
          </a:prstGeom>
        </p:spPr>
        <p:txBody>
          <a:bodyPr wrap="none">
            <a:spAutoFit/>
          </a:bodyPr>
          <a:lstStyle/>
          <a:p>
            <a:pPr algn="ctr">
              <a:lnSpc>
                <a:spcPct val="150000"/>
              </a:lnSpc>
              <a:spcBef>
                <a:spcPts val="1300"/>
              </a:spcBef>
              <a:spcAft>
                <a:spcPts val="1300"/>
              </a:spcAft>
              <a:tabLst>
                <a:tab pos="2610485" algn="l"/>
              </a:tabLst>
            </a:pPr>
            <a:r>
              <a:rPr lang="zh-CN" altLang="zh-CN" sz="3600" b="1" kern="100" dirty="0">
                <a:cs typeface="Times New Roman" panose="02020603050405020304"/>
              </a:rPr>
              <a:t>第</a:t>
            </a:r>
            <a:r>
              <a:rPr lang="en-US" altLang="zh-CN" sz="3600" b="1" kern="100" dirty="0">
                <a:cs typeface="Times New Roman" panose="02020603050405020304"/>
              </a:rPr>
              <a:t>6</a:t>
            </a:r>
            <a:r>
              <a:rPr lang="zh-CN" altLang="zh-CN" sz="3600" b="1" kern="100" dirty="0">
                <a:cs typeface="Times New Roman" panose="02020603050405020304"/>
              </a:rPr>
              <a:t>讲　细胞的物质输入和输出</a:t>
            </a:r>
            <a:endParaRPr lang="zh-CN" altLang="zh-CN" sz="2400" b="1" kern="100" dirty="0">
              <a:effectLst/>
              <a:latin typeface="Cambria" panose="02040503050406030204"/>
            </a:endParaRPr>
          </a:p>
        </p:txBody>
      </p:sp>
      <p:graphicFrame>
        <p:nvGraphicFramePr>
          <p:cNvPr id="3" name="表格 2"/>
          <p:cNvGraphicFramePr>
            <a:graphicFrameLocks noGrp="1"/>
          </p:cNvGraphicFramePr>
          <p:nvPr/>
        </p:nvGraphicFramePr>
        <p:xfrm>
          <a:off x="479376" y="2276872"/>
          <a:ext cx="11305256" cy="3816424"/>
        </p:xfrm>
        <a:graphic>
          <a:graphicData uri="http://schemas.openxmlformats.org/drawingml/2006/table">
            <a:tbl>
              <a:tblPr/>
              <a:tblGrid>
                <a:gridCol w="792088"/>
                <a:gridCol w="5112568"/>
                <a:gridCol w="1224136"/>
                <a:gridCol w="4176464"/>
              </a:tblGrid>
              <a:tr h="208575">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考纲考情</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知考向</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核心素养</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提考能</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730012">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最新考纲</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1.</a:t>
                      </a:r>
                      <a:r>
                        <a:rPr lang="zh-CN" sz="2000" b="1" kern="100">
                          <a:effectLst/>
                          <a:latin typeface="Times New Roman" panose="02020603050405020304"/>
                          <a:cs typeface="Times New Roman" panose="02020603050405020304"/>
                        </a:rPr>
                        <a:t>物质出入细胞的方式（</a:t>
                      </a:r>
                      <a:r>
                        <a:rPr lang="en-US" sz="2000" b="1" kern="100">
                          <a:effectLst/>
                          <a:latin typeface="宋体" panose="02010600030101010101" pitchFamily="2" charset="-122"/>
                          <a:cs typeface="Times New Roman" panose="02020603050405020304"/>
                        </a:rPr>
                        <a:t>Ⅱ</a:t>
                      </a:r>
                      <a:r>
                        <a:rPr lang="zh-CN" sz="2000" b="1" kern="100">
                          <a:effectLst/>
                          <a:latin typeface="Times New Roman" panose="02020603050405020304"/>
                          <a:cs typeface="Times New Roman" panose="02020603050405020304"/>
                        </a:rPr>
                        <a:t>）</a:t>
                      </a:r>
                      <a:endParaRPr lang="zh-CN" sz="20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2.</a:t>
                      </a:r>
                      <a:r>
                        <a:rPr lang="zh-CN" sz="2000" b="1" kern="100">
                          <a:effectLst/>
                          <a:latin typeface="Times New Roman" panose="02020603050405020304"/>
                          <a:cs typeface="Times New Roman" panose="02020603050405020304"/>
                        </a:rPr>
                        <a:t>实验：观察植物细胞的质壁分离和复原</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生命观念</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归纳物质运输方式的实例和判断方法，建立生命结构与功能相统一的观点</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8640">
                <a:tc vMerge="1">
                  <a:tcPr/>
                </a:tc>
                <a:tc vMerge="1">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科学思维</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影响渗透作用和物质跨膜运输的因素，培养逻辑思维能力</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150">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近三年考情</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50000"/>
                        </a:lnSpc>
                        <a:spcAft>
                          <a:spcPts val="0"/>
                        </a:spcAft>
                        <a:tabLst>
                          <a:tab pos="2790825" algn="l"/>
                        </a:tabLst>
                      </a:pPr>
                      <a:r>
                        <a:rPr lang="en-US" sz="2000" b="1" kern="100" dirty="0" smtClean="0">
                          <a:effectLst/>
                          <a:latin typeface="Times New Roman" panose="02020603050405020304"/>
                          <a:cs typeface="Courier New" panose="02070309020205020404"/>
                        </a:rPr>
                        <a:t>2018</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3</a:t>
                      </a:r>
                      <a:r>
                        <a:rPr lang="zh-CN" sz="2000" b="1" kern="100" dirty="0">
                          <a:effectLst/>
                          <a:latin typeface="Times New Roman" panose="02020603050405020304"/>
                          <a:cs typeface="Times New Roman" panose="02020603050405020304"/>
                        </a:rPr>
                        <a:t>）</a:t>
                      </a:r>
                      <a:r>
                        <a:rPr lang="zh-CN" sz="2000" b="1" kern="100" dirty="0" smtClean="0">
                          <a:effectLst/>
                          <a:latin typeface="Times New Roman" panose="02020603050405020304"/>
                          <a:cs typeface="Times New Roman" panose="02020603050405020304"/>
                        </a:rPr>
                        <a:t>、</a:t>
                      </a:r>
                      <a:r>
                        <a:rPr lang="en-US" sz="2000" b="1" kern="100" dirty="0" smtClean="0">
                          <a:effectLst/>
                          <a:latin typeface="Times New Roman" panose="02020603050405020304"/>
                          <a:cs typeface="Courier New" panose="02070309020205020404"/>
                        </a:rPr>
                        <a:t>2018</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2017·</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4</a:t>
                      </a:r>
                      <a:r>
                        <a:rPr lang="zh-CN" sz="2000" b="1" kern="100" dirty="0">
                          <a:effectLst/>
                          <a:latin typeface="Times New Roman" panose="02020603050405020304"/>
                          <a:cs typeface="Times New Roman" panose="02020603050405020304"/>
                        </a:rPr>
                        <a:t>）</a:t>
                      </a:r>
                      <a:r>
                        <a:rPr lang="zh-CN" sz="2000" b="1" kern="100" dirty="0" smtClean="0">
                          <a:effectLst/>
                          <a:latin typeface="Times New Roman" panose="02020603050405020304"/>
                          <a:cs typeface="Times New Roman" panose="02020603050405020304"/>
                        </a:rPr>
                        <a:t>、</a:t>
                      </a:r>
                      <a:r>
                        <a:rPr lang="en-US" sz="2000" b="1" kern="100" dirty="0" smtClean="0">
                          <a:effectLst/>
                          <a:latin typeface="Times New Roman" panose="02020603050405020304"/>
                          <a:cs typeface="Courier New" panose="02070309020205020404"/>
                        </a:rPr>
                        <a:t>2016</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l">
                        <a:lnSpc>
                          <a:spcPct val="150000"/>
                        </a:lnSpc>
                        <a:spcAft>
                          <a:spcPts val="0"/>
                        </a:spcAft>
                        <a:tabLst>
                          <a:tab pos="2790825" algn="l"/>
                        </a:tabLst>
                      </a:pPr>
                      <a:r>
                        <a:rPr lang="en-US" sz="2000" b="1" kern="100" dirty="0">
                          <a:effectLst/>
                          <a:latin typeface="Times New Roman" panose="02020603050405020304"/>
                          <a:cs typeface="Courier New" panose="02070309020205020404"/>
                        </a:rPr>
                        <a:t>2016·</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Ⅲ</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1</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科学探究</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观察质壁分离与复原，探究物质跨膜运输方式</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024">
                <a:tc vMerge="1">
                  <a:tcPr/>
                </a:tc>
                <a:tc vMerge="1">
                  <a:tcPr/>
                </a:tc>
                <a:tc>
                  <a:txBody>
                    <a:bodyPr/>
                    <a:lstStyle/>
                    <a:p>
                      <a:pPr algn="ctr">
                        <a:lnSpc>
                          <a:spcPct val="150000"/>
                        </a:lnSpc>
                        <a:spcAft>
                          <a:spcPts val="0"/>
                        </a:spcAft>
                        <a:tabLst>
                          <a:tab pos="2790825" algn="l"/>
                        </a:tabLst>
                      </a:pPr>
                      <a:r>
                        <a:rPr lang="zh-CN" sz="2000" b="1" kern="100" dirty="0">
                          <a:effectLst/>
                          <a:latin typeface="Times New Roman" panose="02020603050405020304"/>
                          <a:cs typeface="Times New Roman" panose="02020603050405020304"/>
                        </a:rPr>
                        <a:t>社会责任</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dirty="0">
                          <a:effectLst/>
                          <a:latin typeface="Times New Roman" panose="02020603050405020304"/>
                          <a:cs typeface="Times New Roman" panose="02020603050405020304"/>
                        </a:rPr>
                        <a:t>渗透作用在生产生活中的应用</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chemeClr val="tx1">
                    <a:lumMod val="65000"/>
                    <a:lumOff val="35000"/>
                  </a:schemeClr>
                </a:solidFill>
                <a:latin typeface="黑体" panose="02010609060101010101" charset="-122"/>
                <a:ea typeface="黑体" panose="02010609060101010101" charset="-122"/>
              </a:rPr>
              <a:t>考点二  物质跨膜运输的方式及影响因素</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文本框 10"/>
          <p:cNvSpPr txBox="1">
            <a:spLocks noChangeArrowheads="1"/>
          </p:cNvSpPr>
          <p:nvPr/>
        </p:nvSpPr>
        <p:spPr bwMode="auto">
          <a:xfrm>
            <a:off x="241540" y="564786"/>
            <a:ext cx="4283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t>1. </a:t>
            </a:r>
            <a:r>
              <a:rPr lang="zh-CN" altLang="en-US" sz="3200" b="1" dirty="0" smtClean="0"/>
              <a:t>物质进出细胞的方式</a:t>
            </a:r>
            <a:endParaRPr lang="zh-CN" altLang="en-US" sz="3200" b="1" dirty="0"/>
          </a:p>
        </p:txBody>
      </p:sp>
      <p:sp>
        <p:nvSpPr>
          <p:cNvPr id="5" name="TextBox 6"/>
          <p:cNvSpPr txBox="1">
            <a:spLocks noChangeArrowheads="1"/>
          </p:cNvSpPr>
          <p:nvPr/>
        </p:nvSpPr>
        <p:spPr bwMode="auto">
          <a:xfrm>
            <a:off x="2369648" y="5782321"/>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0000FF"/>
                </a:solidFill>
                <a:latin typeface="Times New Roman" panose="02020603050405020304" pitchFamily="18" charset="0"/>
              </a:rPr>
              <a:t>自由扩散</a:t>
            </a:r>
            <a:endParaRPr lang="zh-CN" altLang="en-US" sz="2400" b="1" dirty="0">
              <a:solidFill>
                <a:srgbClr val="0000FF"/>
              </a:solidFill>
              <a:latin typeface="Times New Roman" panose="02020603050405020304" pitchFamily="18" charset="0"/>
            </a:endParaRPr>
          </a:p>
        </p:txBody>
      </p:sp>
      <p:sp>
        <p:nvSpPr>
          <p:cNvPr id="6" name="TextBox 4"/>
          <p:cNvSpPr txBox="1">
            <a:spLocks noChangeArrowheads="1"/>
          </p:cNvSpPr>
          <p:nvPr/>
        </p:nvSpPr>
        <p:spPr bwMode="auto">
          <a:xfrm>
            <a:off x="7101862" y="1766767"/>
            <a:ext cx="3535362"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rgbClr val="0000FF"/>
                </a:solidFill>
                <a:latin typeface="Times New Roman" panose="02020603050405020304" pitchFamily="18" charset="0"/>
              </a:rPr>
              <a:t>特点：</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1.</a:t>
            </a:r>
            <a:r>
              <a:rPr lang="zh-CN" altLang="en-US" sz="2400" b="1" dirty="0">
                <a:solidFill>
                  <a:srgbClr val="0000FF"/>
                </a:solidFill>
                <a:latin typeface="Times New Roman" panose="02020603050405020304" pitchFamily="18" charset="0"/>
              </a:rPr>
              <a:t>由高浓度到低浓度</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不消耗能量</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3.</a:t>
            </a:r>
            <a:r>
              <a:rPr lang="zh-CN" altLang="en-US" sz="2400" b="1" dirty="0">
                <a:solidFill>
                  <a:srgbClr val="0000FF"/>
                </a:solidFill>
                <a:latin typeface="Times New Roman" panose="02020603050405020304" pitchFamily="18" charset="0"/>
              </a:rPr>
              <a:t>不需要载体</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4.</a:t>
            </a:r>
            <a:r>
              <a:rPr lang="zh-CN" altLang="en-US" sz="2400" b="1" dirty="0">
                <a:solidFill>
                  <a:srgbClr val="0000FF"/>
                </a:solidFill>
                <a:latin typeface="Times New Roman" panose="02020603050405020304" pitchFamily="18" charset="0"/>
              </a:rPr>
              <a:t>常见实例：气体、</a:t>
            </a:r>
            <a:endParaRPr lang="en-US" altLang="zh-CN" sz="2400" b="1" dirty="0">
              <a:solidFill>
                <a:srgbClr val="0000FF"/>
              </a:solidFill>
              <a:latin typeface="Times New Roman" panose="02020603050405020304" pitchFamily="18" charset="0"/>
            </a:endParaRPr>
          </a:p>
          <a:p>
            <a:pPr>
              <a:lnSpc>
                <a:spcPct val="150000"/>
              </a:lnSpc>
            </a:pPr>
            <a:r>
              <a:rPr lang="zh-CN" altLang="en-US" sz="2400" b="1" dirty="0">
                <a:solidFill>
                  <a:srgbClr val="0000FF"/>
                </a:solidFill>
                <a:latin typeface="Times New Roman" panose="02020603050405020304" pitchFamily="18" charset="0"/>
              </a:rPr>
              <a:t>水和脂溶性小分子</a:t>
            </a:r>
            <a:endParaRPr lang="zh-CN" altLang="en-US" sz="2400" b="1" dirty="0">
              <a:solidFill>
                <a:srgbClr val="0000FF"/>
              </a:solidFill>
              <a:latin typeface="Times New Roman" panose="02020603050405020304" pitchFamily="18" charset="0"/>
            </a:endParaRPr>
          </a:p>
        </p:txBody>
      </p:sp>
      <p:cxnSp>
        <p:nvCxnSpPr>
          <p:cNvPr id="8" name="直接连接符 7"/>
          <p:cNvCxnSpPr/>
          <p:nvPr/>
        </p:nvCxnSpPr>
        <p:spPr>
          <a:xfrm>
            <a:off x="5943600"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ontrols>
      <mc:AlternateContent xmlns:mc="http://schemas.openxmlformats.org/markup-compatibility/2006">
        <mc:Choice xmlns:v="urn:schemas-microsoft-com:vml" Requires="v">
          <p:control spid="3075" name="" r:id="rId1" imgW="5047615" imgH="4434840"/>
        </mc:Choice>
        <mc:Fallback>
          <p:control name="" r:id="rId1" imgW="5047615" imgH="4434840">
            <p:pic>
              <p:nvPicPr>
                <p:cNvPr id="0" name="Host Control  3074"/>
                <p:cNvPicPr>
                  <a:picLocks noChangeAspect="1" noChangeArrowheads="1" noChangeShapeType="1"/>
                </p:cNvPicPr>
                <p:nvPr/>
              </p:nvPicPr>
              <p:blipFill>
                <a:blip r:embed="rId2"/>
                <a:stretch>
                  <a:fillRect/>
                </a:stretch>
              </p:blipFill>
              <p:spPr bwMode="auto">
                <a:xfrm>
                  <a:off x="635674" y="1248521"/>
                  <a:ext cx="5047615" cy="4434840"/>
                </a:xfrm>
                <a:prstGeom prst="rect">
                  <a:avLst/>
                </a:prstGeom>
                <a:noFill/>
                <a:ln w="9525">
                  <a:noFill/>
                </a:ln>
                <a:extLst>
                  <a:ext uri="{91240B29-F687-4F45-9708-019B960494DF}">
                    <a14:hiddenLine xmlns:a14="http://schemas.microsoft.com/office/drawing/2010/main" w="9525">
                      <a:solidFill>
                        <a:srgbClr val="000000"/>
                      </a:solid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文本框 10"/>
          <p:cNvSpPr txBox="1">
            <a:spLocks noChangeArrowheads="1"/>
          </p:cNvSpPr>
          <p:nvPr/>
        </p:nvSpPr>
        <p:spPr bwMode="auto">
          <a:xfrm>
            <a:off x="241540" y="564786"/>
            <a:ext cx="4283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t>1. </a:t>
            </a:r>
            <a:r>
              <a:rPr lang="zh-CN" altLang="en-US" sz="3200" b="1" dirty="0" smtClean="0"/>
              <a:t>物质进出细胞的方式</a:t>
            </a:r>
            <a:endParaRPr lang="zh-CN" altLang="en-US" sz="3200" b="1" dirty="0"/>
          </a:p>
        </p:txBody>
      </p:sp>
      <p:cxnSp>
        <p:nvCxnSpPr>
          <p:cNvPr id="5" name="直接连接符 4"/>
          <p:cNvCxnSpPr/>
          <p:nvPr/>
        </p:nvCxnSpPr>
        <p:spPr>
          <a:xfrm>
            <a:off x="6168685"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2266541" y="5449278"/>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0000FF"/>
                </a:solidFill>
                <a:latin typeface="Times New Roman" panose="02020603050405020304" pitchFamily="18" charset="0"/>
              </a:rPr>
              <a:t>协助扩散</a:t>
            </a:r>
            <a:endParaRPr lang="zh-CN" altLang="en-US" sz="2400" b="1" dirty="0">
              <a:solidFill>
                <a:srgbClr val="0000FF"/>
              </a:solidFill>
              <a:latin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4238" y="1631576"/>
            <a:ext cx="5091363" cy="3714146"/>
          </a:xfrm>
          <a:prstGeom prst="rect">
            <a:avLst/>
          </a:prstGeom>
          <a:ln>
            <a:noFill/>
          </a:ln>
          <a:effectLst>
            <a:outerShdw blurRad="292100" dist="139700" dir="2700000" algn="tl" rotWithShape="0">
              <a:srgbClr val="333333">
                <a:alpha val="65000"/>
              </a:srgbClr>
            </a:outerShdw>
          </a:effectLst>
        </p:spPr>
      </p:pic>
      <p:pic>
        <p:nvPicPr>
          <p:cNvPr id="9" name="图片 5" descr="yunsu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615" y="2315310"/>
            <a:ext cx="3432036" cy="19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椭圆 6"/>
          <p:cNvGrpSpPr/>
          <p:nvPr/>
        </p:nvGrpSpPr>
        <p:grpSpPr bwMode="auto">
          <a:xfrm>
            <a:off x="4061291" y="2344181"/>
            <a:ext cx="101477" cy="105132"/>
            <a:chOff x="0" y="0"/>
            <a:chExt cx="62" cy="62"/>
          </a:xfrm>
        </p:grpSpPr>
        <p:pic>
          <p:nvPicPr>
            <p:cNvPr id="11" name="椭圆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16" y="15"/>
              <a:ext cx="32" cy="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Arial" panose="020B0604020202020204" pitchFamily="34" charset="0"/>
              </a:endParaRPr>
            </a:p>
          </p:txBody>
        </p:sp>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821" y="4417478"/>
            <a:ext cx="335790" cy="335790"/>
          </a:xfrm>
          <a:prstGeom prst="rect">
            <a:avLst/>
          </a:prstGeom>
        </p:spPr>
      </p:pic>
      <p:sp>
        <p:nvSpPr>
          <p:cNvPr id="14" name="TextBox 4"/>
          <p:cNvSpPr txBox="1">
            <a:spLocks noChangeArrowheads="1"/>
          </p:cNvSpPr>
          <p:nvPr/>
        </p:nvSpPr>
        <p:spPr bwMode="auto">
          <a:xfrm>
            <a:off x="7084238" y="1631576"/>
            <a:ext cx="441236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rgbClr val="0000FF"/>
                </a:solidFill>
                <a:latin typeface="Times New Roman" panose="02020603050405020304" pitchFamily="18" charset="0"/>
              </a:rPr>
              <a:t>特点：</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1.</a:t>
            </a:r>
            <a:r>
              <a:rPr lang="zh-CN" altLang="en-US" sz="2400" b="1" dirty="0">
                <a:solidFill>
                  <a:srgbClr val="0000FF"/>
                </a:solidFill>
                <a:latin typeface="Times New Roman" panose="02020603050405020304" pitchFamily="18" charset="0"/>
              </a:rPr>
              <a:t>由高浓度到低浓度</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不消耗能量</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3.</a:t>
            </a:r>
            <a:r>
              <a:rPr lang="zh-CN" altLang="en-US" sz="2400" b="1" dirty="0">
                <a:solidFill>
                  <a:srgbClr val="0000FF"/>
                </a:solidFill>
                <a:latin typeface="Times New Roman" panose="02020603050405020304" pitchFamily="18" charset="0"/>
              </a:rPr>
              <a:t>需要载体</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4.</a:t>
            </a:r>
            <a:r>
              <a:rPr lang="zh-CN" altLang="en-US" sz="2400" b="1" dirty="0">
                <a:solidFill>
                  <a:srgbClr val="0000FF"/>
                </a:solidFill>
                <a:latin typeface="Times New Roman" panose="02020603050405020304" pitchFamily="18" charset="0"/>
              </a:rPr>
              <a:t>常见实例：</a:t>
            </a:r>
            <a:r>
              <a:rPr lang="zh-CN" altLang="en-US" sz="2400" b="1" dirty="0" smtClean="0">
                <a:solidFill>
                  <a:srgbClr val="0000FF"/>
                </a:solidFill>
                <a:latin typeface="Times New Roman" panose="02020603050405020304" pitchFamily="18" charset="0"/>
              </a:rPr>
              <a:t>葡萄糖进入</a:t>
            </a:r>
            <a:r>
              <a:rPr lang="zh-CN" altLang="en-US" sz="2400" b="1" dirty="0">
                <a:solidFill>
                  <a:srgbClr val="0000FF"/>
                </a:solidFill>
                <a:latin typeface="Times New Roman" panose="02020603050405020304" pitchFamily="18" charset="0"/>
              </a:rPr>
              <a:t>红细胞，</a:t>
            </a:r>
            <a:endParaRPr lang="en-US" altLang="zh-CN" sz="2400" b="1" dirty="0">
              <a:solidFill>
                <a:srgbClr val="0000FF"/>
              </a:solidFill>
              <a:latin typeface="Times New Roman" panose="02020603050405020304" pitchFamily="18" charset="0"/>
            </a:endParaRPr>
          </a:p>
          <a:p>
            <a:pPr>
              <a:lnSpc>
                <a:spcPct val="150000"/>
              </a:lnSpc>
            </a:pPr>
            <a:r>
              <a:rPr lang="zh-CN" altLang="en-US" sz="2400" b="1" dirty="0" smtClean="0">
                <a:solidFill>
                  <a:srgbClr val="0000FF"/>
                </a:solidFill>
                <a:latin typeface="Times New Roman" panose="02020603050405020304" pitchFamily="18" charset="0"/>
              </a:rPr>
              <a:t>静息电位形成的钾离子外流，动作电位形成的钠离子内流等</a:t>
            </a:r>
            <a:endParaRPr lang="zh-CN" altLang="en-US" sz="24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par>
                          <p:cTn id="14" fill="hold">
                            <p:stCondLst>
                              <p:cond delay="500"/>
                            </p:stCondLst>
                            <p:childTnLst>
                              <p:par>
                                <p:cTn id="15" presetID="0" presetClass="path" presetSubtype="0" repeatCount="4000" accel="50000" decel="50000" fill="hold" nodeType="afterEffect">
                                  <p:stCondLst>
                                    <p:cond delay="0"/>
                                  </p:stCondLst>
                                  <p:childTnLst>
                                    <p:animMotion origin="layout" path="M 4.16667E-7 2.96296E-6 C -0.00247 0.02754 -0.00495 0.05532 -0.01081 0.07222 C -0.0168 0.08935 -0.0263 0.07662 -0.03581 0.10162 C -0.04544 0.12615 -0.06042 0.19537 -0.0681 0.22176 C -0.07578 0.24815 -0.08008 0.25301 -0.08242 0.25926 " pathEditMode="relative" rAng="0" ptsTypes="AAAAA">
                                      <p:cBhvr>
                                        <p:cTn id="16" dur="1750" fill="hold"/>
                                        <p:tgtEl>
                                          <p:spTgt spid="10"/>
                                        </p:tgtEl>
                                        <p:attrNameLst>
                                          <p:attrName>ppt_x</p:attrName>
                                          <p:attrName>ppt_y</p:attrName>
                                        </p:attrNameLst>
                                      </p:cBhvr>
                                      <p:rCtr x="-4128" y="12963"/>
                                    </p:animMotion>
                                  </p:childTnLst>
                                </p:cTn>
                              </p:par>
                            </p:childTnLst>
                          </p:cTn>
                        </p:par>
                      </p:childTnLst>
                    </p:cTn>
                  </p:par>
                </p:childTnLst>
              </p:cTn>
              <p:nextCondLst>
                <p:cond evt="onClick" delay="0">
                  <p:tgtEl>
                    <p:spTgt spid="13"/>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文本框 10"/>
          <p:cNvSpPr txBox="1">
            <a:spLocks noChangeArrowheads="1"/>
          </p:cNvSpPr>
          <p:nvPr/>
        </p:nvSpPr>
        <p:spPr bwMode="auto">
          <a:xfrm>
            <a:off x="241540" y="564786"/>
            <a:ext cx="4283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t>1. </a:t>
            </a:r>
            <a:r>
              <a:rPr lang="zh-CN" altLang="en-US" sz="3200" b="1" dirty="0" smtClean="0"/>
              <a:t>物质进出细胞的方式</a:t>
            </a:r>
            <a:endParaRPr lang="zh-CN" altLang="en-US" sz="3200" b="1" dirty="0"/>
          </a:p>
        </p:txBody>
      </p:sp>
      <p:cxnSp>
        <p:nvCxnSpPr>
          <p:cNvPr id="5" name="直接连接符 4"/>
          <p:cNvCxnSpPr/>
          <p:nvPr/>
        </p:nvCxnSpPr>
        <p:spPr>
          <a:xfrm>
            <a:off x="5943600"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2314082" y="523942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0000FF"/>
                </a:solidFill>
                <a:latin typeface="Times New Roman" panose="02020603050405020304" pitchFamily="18" charset="0"/>
              </a:rPr>
              <a:t>主动运输</a:t>
            </a:r>
            <a:endParaRPr lang="zh-CN" altLang="en-US" sz="2400" b="1" dirty="0">
              <a:solidFill>
                <a:srgbClr val="0000FF"/>
              </a:solidFill>
              <a:latin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712" y="1561239"/>
            <a:ext cx="4766576" cy="347721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340" y="4155459"/>
            <a:ext cx="314369" cy="314369"/>
          </a:xfrm>
          <a:prstGeom prst="rect">
            <a:avLst/>
          </a:prstGeom>
        </p:spPr>
      </p:pic>
      <p:sp>
        <p:nvSpPr>
          <p:cNvPr id="10" name="TextBox 4"/>
          <p:cNvSpPr txBox="1">
            <a:spLocks noChangeArrowheads="1"/>
          </p:cNvSpPr>
          <p:nvPr/>
        </p:nvSpPr>
        <p:spPr bwMode="auto">
          <a:xfrm>
            <a:off x="7126440" y="1800732"/>
            <a:ext cx="414568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rgbClr val="0000FF"/>
                </a:solidFill>
                <a:latin typeface="Times New Roman" panose="02020603050405020304" pitchFamily="18" charset="0"/>
              </a:rPr>
              <a:t>特点：</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1.</a:t>
            </a:r>
            <a:r>
              <a:rPr lang="zh-CN" altLang="en-US" sz="2400" b="1" dirty="0">
                <a:solidFill>
                  <a:srgbClr val="0000FF"/>
                </a:solidFill>
                <a:latin typeface="Times New Roman" panose="02020603050405020304" pitchFamily="18" charset="0"/>
              </a:rPr>
              <a:t>由低浓度到高浓度</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消耗能量</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3.</a:t>
            </a:r>
            <a:r>
              <a:rPr lang="zh-CN" altLang="en-US" sz="2400" b="1" dirty="0">
                <a:solidFill>
                  <a:srgbClr val="0000FF"/>
                </a:solidFill>
                <a:latin typeface="Times New Roman" panose="02020603050405020304" pitchFamily="18" charset="0"/>
              </a:rPr>
              <a:t>需要载体</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4.</a:t>
            </a:r>
            <a:r>
              <a:rPr lang="zh-CN" altLang="en-US" sz="2400" b="1" dirty="0">
                <a:solidFill>
                  <a:srgbClr val="0000FF"/>
                </a:solidFill>
                <a:latin typeface="Times New Roman" panose="02020603050405020304" pitchFamily="18" charset="0"/>
              </a:rPr>
              <a:t>常见实例：</a:t>
            </a:r>
            <a:r>
              <a:rPr lang="zh-CN" altLang="en-US" sz="2400" b="1" dirty="0" smtClean="0">
                <a:solidFill>
                  <a:srgbClr val="0000FF"/>
                </a:solidFill>
                <a:latin typeface="Times New Roman" panose="02020603050405020304" pitchFamily="18" charset="0"/>
              </a:rPr>
              <a:t>葡萄糖、</a:t>
            </a:r>
            <a:r>
              <a:rPr lang="zh-CN" altLang="en-US" sz="2400" b="1" dirty="0">
                <a:solidFill>
                  <a:srgbClr val="0000FF"/>
                </a:solidFill>
                <a:latin typeface="Times New Roman" panose="02020603050405020304" pitchFamily="18" charset="0"/>
              </a:rPr>
              <a:t>氨基酸、钠离子</a:t>
            </a:r>
            <a:r>
              <a:rPr lang="zh-CN" altLang="en-US" sz="2400" b="1" dirty="0" smtClean="0">
                <a:solidFill>
                  <a:srgbClr val="0000FF"/>
                </a:solidFill>
                <a:latin typeface="Times New Roman" panose="02020603050405020304" pitchFamily="18" charset="0"/>
              </a:rPr>
              <a:t>、钾</a:t>
            </a:r>
            <a:r>
              <a:rPr lang="zh-CN" altLang="en-US" sz="2400" b="1" dirty="0">
                <a:solidFill>
                  <a:srgbClr val="0000FF"/>
                </a:solidFill>
                <a:latin typeface="Times New Roman" panose="02020603050405020304" pitchFamily="18" charset="0"/>
              </a:rPr>
              <a:t>离子等的吸收</a:t>
            </a:r>
            <a:endParaRPr lang="zh-CN" altLang="en-US" sz="2400" b="1" dirty="0">
              <a:solidFill>
                <a:srgbClr val="0000FF"/>
              </a:solidFill>
              <a:latin typeface="Times New Roman" panose="02020603050405020304" pitchFamily="18" charset="0"/>
            </a:endParaRPr>
          </a:p>
        </p:txBody>
      </p:sp>
      <p:pic>
        <p:nvPicPr>
          <p:cNvPr id="11" name="图片 7" descr="yunsu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678" y="2589237"/>
            <a:ext cx="32385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椭圆 8"/>
          <p:cNvGrpSpPr/>
          <p:nvPr/>
        </p:nvGrpSpPr>
        <p:grpSpPr bwMode="auto">
          <a:xfrm>
            <a:off x="3066341" y="2497162"/>
            <a:ext cx="184150" cy="184150"/>
            <a:chOff x="0" y="0"/>
            <a:chExt cx="116" cy="116"/>
          </a:xfrm>
        </p:grpSpPr>
        <p:pic>
          <p:nvPicPr>
            <p:cNvPr id="13" name="椭圆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2"/>
            <p:cNvSpPr txBox="1">
              <a:spLocks noChangeArrowheads="1"/>
            </p:cNvSpPr>
            <p:nvPr/>
          </p:nvSpPr>
          <p:spPr bwMode="auto">
            <a:xfrm>
              <a:off x="27" y="25"/>
              <a:ext cx="64"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2400">
                <a:solidFill>
                  <a:srgbClr val="FFFFFF"/>
                </a:solidFill>
                <a:latin typeface="Arial" panose="020B0604020202020204" pitchFamily="34" charset="0"/>
              </a:endParaRPr>
            </a:p>
          </p:txBody>
        </p:sp>
      </p:grpSp>
      <p:sp>
        <p:nvSpPr>
          <p:cNvPr id="15" name="爆炸形 1 9"/>
          <p:cNvSpPr>
            <a:spLocks noChangeArrowheads="1"/>
          </p:cNvSpPr>
          <p:nvPr/>
        </p:nvSpPr>
        <p:spPr bwMode="auto">
          <a:xfrm>
            <a:off x="2655178" y="3021037"/>
            <a:ext cx="1081088" cy="792163"/>
          </a:xfrm>
          <a:prstGeom prst="irregularSeal1">
            <a:avLst/>
          </a:prstGeom>
          <a:solidFill>
            <a:schemeClr val="bg1"/>
          </a:solidFill>
          <a:ln w="25400">
            <a:solidFill>
              <a:srgbClr val="89A4A7"/>
            </a:solidFill>
            <a:miter lim="800000"/>
          </a:ln>
        </p:spPr>
        <p:txBody>
          <a:bodyPr lIns="0" rIns="0" anchor="ctr"/>
          <a:lstStyle/>
          <a:p>
            <a:pPr algn="ctr"/>
            <a:r>
              <a:rPr lang="en-US" altLang="zh-CN" sz="2400" b="1" dirty="0">
                <a:latin typeface="Arial" panose="020B0604020202020204" pitchFamily="34" charset="0"/>
              </a:rPr>
              <a:t>ATP</a:t>
            </a:r>
            <a:endParaRPr lang="en-US" altLang="zh-CN" sz="2400" b="1" dirty="0">
              <a:latin typeface="Arial" panose="020B0604020202020204" pitchFamily="34"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180" y="4155459"/>
            <a:ext cx="335790" cy="335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0" presetClass="path" presetSubtype="0" accel="50000" decel="50000" fill="hold" nodeType="afterEffect">
                                  <p:stCondLst>
                                    <p:cond delay="0"/>
                                  </p:stCondLst>
                                  <p:childTnLst>
                                    <p:animMotion origin="layout" path="M -4.58333E-6 3.7037E-6 C 0.00482 0.02754 0.00977 0.05532 0.01133 0.07037 C 0.0129 0.08541 0.01003 0.06666 0.00938 0.09051 C 0.00873 0.11412 0.00665 0.18773 0.00743 0.21365 C 0.00834 0.23958 0.0129 0.23495 0.01511 0.24629 C 0.01732 0.25764 0.0198 0.27569 0.02071 0.28148 " pathEditMode="relative" rAng="0" ptsTypes="AAAAAA">
                                      <p:cBhvr>
                                        <p:cTn id="16" dur="3000" fill="hold"/>
                                        <p:tgtEl>
                                          <p:spTgt spid="12"/>
                                        </p:tgtEl>
                                        <p:attrNameLst>
                                          <p:attrName>ppt_x</p:attrName>
                                          <p:attrName>ppt_y</p:attrName>
                                        </p:attrNameLst>
                                      </p:cBhvr>
                                      <p:rCtr x="1029" y="14074"/>
                                    </p:animMotion>
                                  </p:childTnLst>
                                </p:cTn>
                              </p:par>
                              <p:par>
                                <p:cTn id="17" presetID="23" presetClass="entr" presetSubtype="16" fill="remove"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0"/>
                                        <p:tgtEl>
                                          <p:spTgt spid="12"/>
                                        </p:tgtEl>
                                      </p:cBhvr>
                                    </p:animEffect>
                                  </p:childTnLst>
                                </p:cTn>
                              </p:par>
                            </p:childTnLst>
                          </p:cTn>
                        </p:par>
                        <p:par>
                          <p:cTn id="25" fill="hold">
                            <p:stCondLst>
                              <p:cond delay="6000"/>
                            </p:stCondLst>
                            <p:childTnLst>
                              <p:par>
                                <p:cTn id="26" presetID="0" presetClass="path" presetSubtype="0" accel="50000" decel="50000" fill="hold" nodeType="afterEffect">
                                  <p:stCondLst>
                                    <p:cond delay="0"/>
                                  </p:stCondLst>
                                  <p:childTnLst>
                                    <p:animMotion origin="layout" path="M -4.58333E-6 3.7037E-6 C 0.00378 0.025 0.00769 0.05023 0.00951 0.08287 C 0.01146 0.11527 0.01342 0.16805 0.01146 0.19583 C 0.00951 0.22361 0.00378 0.23611 -0.00169 0.24884 " pathEditMode="relative" rAng="0" ptsTypes="AAAA">
                                      <p:cBhvr>
                                        <p:cTn id="27" dur="3000" fill="hold"/>
                                        <p:tgtEl>
                                          <p:spTgt spid="12"/>
                                        </p:tgtEl>
                                        <p:attrNameLst>
                                          <p:attrName>ppt_x</p:attrName>
                                          <p:attrName>ppt_y</p:attrName>
                                        </p:attrNameLst>
                                      </p:cBhvr>
                                      <p:rCtr x="521" y="12431"/>
                                    </p:animMotion>
                                  </p:childTnLst>
                                </p:cTn>
                              </p:par>
                              <p:par>
                                <p:cTn id="28" presetID="23" presetClass="entr" presetSubtype="16" fill="remove"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nextCondLst>
                <p:cond evt="onClick" delay="0">
                  <p:tgtEl>
                    <p:spTgt spid="16"/>
                  </p:tgtEl>
                </p:cond>
              </p:nextCondLst>
            </p:seq>
          </p:childTnLst>
        </p:cTn>
      </p:par>
    </p:tnLst>
    <p:bldLst>
      <p:bldP spid="10" grpId="0"/>
      <p:bldP spid="15" grpId="0" bldLvl="0" animBg="1"/>
      <p:bldP spid="15"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文本框 10"/>
          <p:cNvSpPr txBox="1">
            <a:spLocks noChangeArrowheads="1"/>
          </p:cNvSpPr>
          <p:nvPr/>
        </p:nvSpPr>
        <p:spPr bwMode="auto">
          <a:xfrm>
            <a:off x="241540" y="564786"/>
            <a:ext cx="4283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t>1. </a:t>
            </a:r>
            <a:r>
              <a:rPr lang="zh-CN" altLang="en-US" sz="3200" b="1" dirty="0" smtClean="0"/>
              <a:t>物质进出细胞的方式</a:t>
            </a:r>
            <a:endParaRPr lang="zh-CN" altLang="en-US" sz="3200" b="1" dirty="0"/>
          </a:p>
        </p:txBody>
      </p:sp>
      <p:cxnSp>
        <p:nvCxnSpPr>
          <p:cNvPr id="5" name="直接连接符 4"/>
          <p:cNvCxnSpPr/>
          <p:nvPr/>
        </p:nvCxnSpPr>
        <p:spPr>
          <a:xfrm>
            <a:off x="5943600"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2109788" y="5661161"/>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0000FF"/>
                </a:solidFill>
                <a:latin typeface="Times New Roman" panose="02020603050405020304" pitchFamily="18" charset="0"/>
              </a:rPr>
              <a:t>胞吞胞吐</a:t>
            </a:r>
            <a:endParaRPr lang="zh-CN" altLang="en-US" sz="2400" b="1" dirty="0">
              <a:solidFill>
                <a:srgbClr val="0000FF"/>
              </a:solidFill>
              <a:latin typeface="Times New Roman" panose="02020603050405020304" pitchFamily="18" charset="0"/>
            </a:endParaRPr>
          </a:p>
        </p:txBody>
      </p:sp>
      <p:sp>
        <p:nvSpPr>
          <p:cNvPr id="8" name="TextBox 4"/>
          <p:cNvSpPr txBox="1">
            <a:spLocks noChangeArrowheads="1"/>
          </p:cNvSpPr>
          <p:nvPr/>
        </p:nvSpPr>
        <p:spPr bwMode="auto">
          <a:xfrm>
            <a:off x="6971697" y="1505241"/>
            <a:ext cx="4145688"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dirty="0">
                <a:solidFill>
                  <a:srgbClr val="0000FF"/>
                </a:solidFill>
                <a:latin typeface="Times New Roman" panose="02020603050405020304" pitchFamily="18" charset="0"/>
              </a:rPr>
              <a:t>特点：</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smtClean="0">
                <a:solidFill>
                  <a:srgbClr val="0000FF"/>
                </a:solidFill>
                <a:latin typeface="Times New Roman" panose="02020603050405020304" pitchFamily="18" charset="0"/>
              </a:rPr>
              <a:t>1.</a:t>
            </a:r>
            <a:r>
              <a:rPr lang="zh-CN" altLang="en-US" sz="2400" b="1" dirty="0" smtClean="0">
                <a:solidFill>
                  <a:srgbClr val="0000FF"/>
                </a:solidFill>
                <a:latin typeface="Times New Roman" panose="02020603050405020304" pitchFamily="18" charset="0"/>
              </a:rPr>
              <a:t>利用细胞膜的流动性</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2.</a:t>
            </a:r>
            <a:r>
              <a:rPr lang="zh-CN" altLang="en-US" sz="2400" b="1" dirty="0">
                <a:solidFill>
                  <a:srgbClr val="0000FF"/>
                </a:solidFill>
                <a:latin typeface="Times New Roman" panose="02020603050405020304" pitchFamily="18" charset="0"/>
              </a:rPr>
              <a:t>消耗能量</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smtClean="0">
                <a:solidFill>
                  <a:srgbClr val="0000FF"/>
                </a:solidFill>
                <a:latin typeface="Times New Roman" panose="02020603050405020304" pitchFamily="18" charset="0"/>
              </a:rPr>
              <a:t>3.</a:t>
            </a:r>
            <a:r>
              <a:rPr lang="zh-CN" altLang="en-US" sz="2400" b="1" dirty="0" smtClean="0">
                <a:solidFill>
                  <a:srgbClr val="0000FF"/>
                </a:solidFill>
                <a:latin typeface="Times New Roman" panose="02020603050405020304" pitchFamily="18" charset="0"/>
              </a:rPr>
              <a:t>不需要</a:t>
            </a:r>
            <a:r>
              <a:rPr lang="zh-CN" altLang="en-US" sz="2400" b="1" dirty="0">
                <a:solidFill>
                  <a:srgbClr val="0000FF"/>
                </a:solidFill>
                <a:latin typeface="Times New Roman" panose="02020603050405020304" pitchFamily="18" charset="0"/>
              </a:rPr>
              <a:t>载体</a:t>
            </a:r>
            <a:endParaRPr lang="en-US" altLang="zh-CN" sz="2400" b="1" dirty="0">
              <a:solidFill>
                <a:srgbClr val="0000FF"/>
              </a:solidFill>
              <a:latin typeface="Times New Roman" panose="02020603050405020304" pitchFamily="18" charset="0"/>
            </a:endParaRPr>
          </a:p>
          <a:p>
            <a:pPr>
              <a:lnSpc>
                <a:spcPct val="150000"/>
              </a:lnSpc>
            </a:pPr>
            <a:r>
              <a:rPr lang="en-US" altLang="zh-CN" sz="2400" b="1" dirty="0">
                <a:solidFill>
                  <a:srgbClr val="0000FF"/>
                </a:solidFill>
                <a:latin typeface="Times New Roman" panose="02020603050405020304" pitchFamily="18" charset="0"/>
              </a:rPr>
              <a:t>4.</a:t>
            </a:r>
            <a:r>
              <a:rPr lang="zh-CN" altLang="en-US" sz="2400" b="1" dirty="0">
                <a:solidFill>
                  <a:srgbClr val="0000FF"/>
                </a:solidFill>
                <a:latin typeface="Times New Roman" panose="02020603050405020304" pitchFamily="18" charset="0"/>
              </a:rPr>
              <a:t>常见实例</a:t>
            </a:r>
            <a:r>
              <a:rPr lang="zh-CN" altLang="en-US" sz="2400" b="1" dirty="0" smtClean="0">
                <a:solidFill>
                  <a:srgbClr val="0000FF"/>
                </a:solidFill>
                <a:latin typeface="Times New Roman" panose="02020603050405020304" pitchFamily="18" charset="0"/>
              </a:rPr>
              <a:t>：分泌蛋白（大分子）、神经递质（小分子）的分泌；大分子物质的</a:t>
            </a:r>
            <a:r>
              <a:rPr lang="zh-CN" altLang="en-US" sz="2400" b="1" dirty="0">
                <a:solidFill>
                  <a:srgbClr val="0000FF"/>
                </a:solidFill>
                <a:latin typeface="Times New Roman" panose="02020603050405020304" pitchFamily="18" charset="0"/>
              </a:rPr>
              <a:t>吸收</a:t>
            </a:r>
            <a:endParaRPr lang="zh-CN" altLang="en-US" sz="2400" b="1" dirty="0">
              <a:solidFill>
                <a:srgbClr val="0000FF"/>
              </a:solidFill>
              <a:latin typeface="Times New Roman" panose="02020603050405020304" pitchFamily="18" charset="0"/>
            </a:endParaRPr>
          </a:p>
        </p:txBody>
      </p:sp>
    </p:spTree>
    <p:controls>
      <mc:AlternateContent xmlns:mc="http://schemas.openxmlformats.org/markup-compatibility/2006">
        <mc:Choice xmlns:v="urn:schemas-microsoft-com:vml" Requires="v">
          <p:control spid="4099" name="" r:id="rId1" imgW="5166360" imgH="3855085"/>
        </mc:Choice>
        <mc:Fallback>
          <p:control name="" r:id="rId1" imgW="5166360" imgH="3855085">
            <p:pic>
              <p:nvPicPr>
                <p:cNvPr id="0" name="Host Control  4098"/>
                <p:cNvPicPr>
                  <a:picLocks noChangeArrowheads="1" noChangeShapeType="1"/>
                </p:cNvPicPr>
                <p:nvPr/>
              </p:nvPicPr>
              <p:blipFill>
                <a:blip r:embed="rId2"/>
                <a:stretch>
                  <a:fillRect/>
                </a:stretch>
              </p:blipFill>
              <p:spPr bwMode="auto">
                <a:xfrm>
                  <a:off x="530838" y="1505241"/>
                  <a:ext cx="5166360" cy="3855085"/>
                </a:xfrm>
                <a:prstGeom prst="rect">
                  <a:avLst/>
                </a:prstGeom>
                <a:noFill/>
                <a:ln w="9525">
                  <a:noFill/>
                </a:ln>
                <a:extLst>
                  <a:ext uri="{91240B29-F687-4F45-9708-019B960494DF}">
                    <a14:hiddenLine xmlns:a14="http://schemas.microsoft.com/office/drawing/2010/main" w="9525">
                      <a:solidFill>
                        <a:srgbClr val="000000"/>
                      </a:solid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文本框 10"/>
          <p:cNvSpPr txBox="1">
            <a:spLocks noChangeArrowheads="1"/>
          </p:cNvSpPr>
          <p:nvPr/>
        </p:nvSpPr>
        <p:spPr bwMode="auto">
          <a:xfrm>
            <a:off x="241540" y="522582"/>
            <a:ext cx="82942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t>2.</a:t>
            </a:r>
            <a:r>
              <a:rPr lang="zh-CN" altLang="zh-CN" sz="3200" b="1" dirty="0"/>
              <a:t>不同因素对物质跨膜运输的影响的曲线模型</a:t>
            </a:r>
            <a:endParaRPr lang="zh-CN" altLang="en-US" sz="3200" b="1" dirty="0"/>
          </a:p>
        </p:txBody>
      </p:sp>
      <p:sp>
        <p:nvSpPr>
          <p:cNvPr id="3" name="矩形 2"/>
          <p:cNvSpPr/>
          <p:nvPr/>
        </p:nvSpPr>
        <p:spPr>
          <a:xfrm>
            <a:off x="-205634" y="1164113"/>
            <a:ext cx="6019597" cy="523220"/>
          </a:xfrm>
          <a:prstGeom prst="rect">
            <a:avLst/>
          </a:prstGeom>
        </p:spPr>
        <p:txBody>
          <a:bodyPr wrap="none">
            <a:spAutoFit/>
          </a:bodyPr>
          <a:lstStyle/>
          <a:p>
            <a:pPr indent="266700" algn="just">
              <a:spcAft>
                <a:spcPts val="0"/>
              </a:spcAft>
            </a:pPr>
            <a:r>
              <a:rPr lang="zh-CN" altLang="zh-CN" sz="2800" b="1" kern="100" dirty="0">
                <a:latin typeface="Times New Roman" panose="02020603050405020304" pitchFamily="18" charset="0"/>
                <a:cs typeface="Times New Roman" panose="02020603050405020304" pitchFamily="18" charset="0"/>
              </a:rPr>
              <a:t>（</a:t>
            </a:r>
            <a:r>
              <a:rPr lang="en-US" altLang="zh-CN" sz="2800" b="1" kern="100" dirty="0">
                <a:latin typeface="Times New Roman" panose="02020603050405020304" pitchFamily="18" charset="0"/>
                <a:cs typeface="Courier New" panose="02070309020205020404" pitchFamily="49" charset="0"/>
              </a:rPr>
              <a:t>1</a:t>
            </a:r>
            <a:r>
              <a:rPr lang="zh-CN" altLang="zh-CN" sz="2800" b="1" kern="100" dirty="0">
                <a:latin typeface="Times New Roman" panose="02020603050405020304" pitchFamily="18" charset="0"/>
                <a:cs typeface="Times New Roman" panose="02020603050405020304" pitchFamily="18" charset="0"/>
              </a:rPr>
              <a:t>）物质浓度（在一定的范围内）</a:t>
            </a:r>
            <a:endParaRPr lang="zh-CN" altLang="zh-CN" sz="2800" b="1" kern="100" dirty="0">
              <a:latin typeface="宋体" panose="02010600030101010101" pitchFamily="2" charset="-122"/>
              <a:cs typeface="Courier New" panose="02070309020205020404" pitchFamily="49" charset="0"/>
            </a:endParaRPr>
          </a:p>
        </p:txBody>
      </p:sp>
      <p:pic>
        <p:nvPicPr>
          <p:cNvPr id="5" name="图片 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70744" y="1425723"/>
            <a:ext cx="8655726" cy="4471390"/>
          </a:xfrm>
          <a:prstGeom prst="rect">
            <a:avLst/>
          </a:prstGeom>
        </p:spPr>
      </p:pic>
      <p:sp>
        <p:nvSpPr>
          <p:cNvPr id="6" name="文本框 5"/>
          <p:cNvSpPr txBox="1"/>
          <p:nvPr/>
        </p:nvSpPr>
        <p:spPr>
          <a:xfrm>
            <a:off x="3052691" y="5435448"/>
            <a:ext cx="1519310" cy="461665"/>
          </a:xfrm>
          <a:prstGeom prst="rect">
            <a:avLst/>
          </a:prstGeom>
          <a:noFill/>
        </p:spPr>
        <p:txBody>
          <a:bodyPr wrap="square" rtlCol="0">
            <a:spAutoFit/>
          </a:bodyPr>
          <a:lstStyle/>
          <a:p>
            <a:r>
              <a:rPr lang="zh-CN" altLang="en-US" sz="2400" b="1" dirty="0" smtClean="0">
                <a:solidFill>
                  <a:srgbClr val="0000FF"/>
                </a:solidFill>
              </a:rPr>
              <a:t>自由扩散</a:t>
            </a:r>
            <a:endParaRPr lang="zh-CN" altLang="en-US" sz="2400" b="1" dirty="0" smtClean="0">
              <a:solidFill>
                <a:srgbClr val="0000FF"/>
              </a:solidFill>
            </a:endParaRPr>
          </a:p>
        </p:txBody>
      </p:sp>
      <p:sp>
        <p:nvSpPr>
          <p:cNvPr id="8" name="文本框 7"/>
          <p:cNvSpPr txBox="1"/>
          <p:nvPr/>
        </p:nvSpPr>
        <p:spPr>
          <a:xfrm>
            <a:off x="6689888" y="5435447"/>
            <a:ext cx="3284106" cy="461665"/>
          </a:xfrm>
          <a:prstGeom prst="rect">
            <a:avLst/>
          </a:prstGeom>
          <a:noFill/>
        </p:spPr>
        <p:txBody>
          <a:bodyPr wrap="square" rtlCol="0">
            <a:spAutoFit/>
          </a:bodyPr>
          <a:lstStyle/>
          <a:p>
            <a:r>
              <a:rPr lang="zh-CN" altLang="en-US" sz="2400" b="1" dirty="0" smtClean="0">
                <a:solidFill>
                  <a:srgbClr val="0000FF"/>
                </a:solidFill>
              </a:rPr>
              <a:t>协助扩散或主动运输</a:t>
            </a:r>
            <a:endParaRPr lang="zh-CN" altLang="en-US" sz="2400" b="1" dirty="0" smtClean="0">
              <a:solidFill>
                <a:srgbClr val="0000FF"/>
              </a:solidFill>
            </a:endParaRPr>
          </a:p>
        </p:txBody>
      </p:sp>
      <p:sp>
        <p:nvSpPr>
          <p:cNvPr id="9" name="文本框 8"/>
          <p:cNvSpPr txBox="1"/>
          <p:nvPr/>
        </p:nvSpPr>
        <p:spPr>
          <a:xfrm>
            <a:off x="6903945" y="1425722"/>
            <a:ext cx="3263705"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dirty="0" smtClean="0">
                <a:solidFill>
                  <a:srgbClr val="0000FF"/>
                </a:solidFill>
              </a:rPr>
              <a:t>P</a:t>
            </a:r>
            <a:r>
              <a:rPr lang="zh-CN" altLang="en-US" sz="2400" dirty="0" smtClean="0">
                <a:solidFill>
                  <a:srgbClr val="0000FF"/>
                </a:solidFill>
              </a:rPr>
              <a:t>点之后运输速率不变的原因主要是膜上载体蛋白数量有限</a:t>
            </a:r>
            <a:endParaRPr lang="zh-CN" altLang="en-US" sz="2400" dirty="0" smtClean="0">
              <a:solidFill>
                <a:srgbClr val="0000FF"/>
              </a:solidFill>
            </a:endParaRPr>
          </a:p>
        </p:txBody>
      </p:sp>
      <p:cxnSp>
        <p:nvCxnSpPr>
          <p:cNvPr id="11" name="直接箭头连接符 10"/>
          <p:cNvCxnSpPr/>
          <p:nvPr/>
        </p:nvCxnSpPr>
        <p:spPr>
          <a:xfrm>
            <a:off x="8229600" y="2672862"/>
            <a:ext cx="0" cy="675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429190" y="3560782"/>
            <a:ext cx="2401739"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dirty="0" smtClean="0">
                <a:solidFill>
                  <a:srgbClr val="0000FF"/>
                </a:solidFill>
              </a:rPr>
              <a:t>P</a:t>
            </a:r>
            <a:r>
              <a:rPr lang="zh-CN" altLang="en-US" sz="2400" dirty="0" smtClean="0">
                <a:solidFill>
                  <a:srgbClr val="0000FF"/>
                </a:solidFill>
              </a:rPr>
              <a:t>点之前的限制因素为物质浓度</a:t>
            </a:r>
            <a:endParaRPr lang="zh-CN" altLang="en-US" sz="2400" dirty="0" smtClean="0">
              <a:solidFill>
                <a:srgbClr val="0000FF"/>
              </a:solidFill>
            </a:endParaRPr>
          </a:p>
        </p:txBody>
      </p:sp>
      <p:cxnSp>
        <p:nvCxnSpPr>
          <p:cNvPr id="15" name="直接箭头连接符 14"/>
          <p:cNvCxnSpPr/>
          <p:nvPr/>
        </p:nvCxnSpPr>
        <p:spPr>
          <a:xfrm flipH="1">
            <a:off x="7033846" y="3976281"/>
            <a:ext cx="23493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ldLvl="0" animBg="1"/>
      <p:bldP spid="1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物质</a:t>
            </a:r>
            <a:r>
              <a:rPr lang="zh-CN" altLang="en-US" dirty="0">
                <a:solidFill>
                  <a:schemeClr val="tx1">
                    <a:lumMod val="65000"/>
                    <a:lumOff val="35000"/>
                  </a:schemeClr>
                </a:solidFill>
                <a:latin typeface="黑体" panose="02010609060101010101" charset="-122"/>
                <a:ea typeface="黑体" panose="02010609060101010101" charset="-122"/>
              </a:rPr>
              <a:t>跨膜运输的方式及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矩形 3"/>
          <p:cNvSpPr/>
          <p:nvPr/>
        </p:nvSpPr>
        <p:spPr>
          <a:xfrm>
            <a:off x="241540" y="599608"/>
            <a:ext cx="2557931" cy="523220"/>
          </a:xfrm>
          <a:prstGeom prst="rect">
            <a:avLst/>
          </a:prstGeom>
        </p:spPr>
        <p:txBody>
          <a:bodyPr wrap="square">
            <a:spAutoFit/>
          </a:bodyPr>
          <a:lstStyle/>
          <a:p>
            <a:pPr>
              <a:spcAft>
                <a:spcPts val="0"/>
              </a:spcAft>
            </a:pPr>
            <a:r>
              <a:rPr lang="zh-CN" altLang="zh-CN" sz="2800" b="1" kern="100" dirty="0">
                <a:latin typeface="Times New Roman" panose="02020603050405020304" pitchFamily="18" charset="0"/>
                <a:cs typeface="Times New Roman" panose="02020603050405020304" pitchFamily="18" charset="0"/>
              </a:rPr>
              <a:t>（</a:t>
            </a:r>
            <a:r>
              <a:rPr lang="en-US" altLang="zh-CN" sz="2800" b="1" kern="100" dirty="0">
                <a:latin typeface="Times New Roman" panose="02020603050405020304" pitchFamily="18" charset="0"/>
                <a:cs typeface="Courier New" panose="02070309020205020404" pitchFamily="49" charset="0"/>
              </a:rPr>
              <a:t>2</a:t>
            </a:r>
            <a:r>
              <a:rPr lang="zh-CN" altLang="zh-CN" sz="2800" b="1" kern="100" dirty="0">
                <a:latin typeface="Times New Roman" panose="02020603050405020304" pitchFamily="18" charset="0"/>
                <a:cs typeface="Times New Roman" panose="02020603050405020304" pitchFamily="18" charset="0"/>
              </a:rPr>
              <a:t>）氧气浓度</a:t>
            </a:r>
            <a:endParaRPr lang="zh-CN" altLang="zh-CN" sz="2800" b="1" kern="100" dirty="0">
              <a:latin typeface="宋体" panose="02010600030101010101" pitchFamily="2" charset="-122"/>
              <a:cs typeface="Courier New" panose="02070309020205020404" pitchFamily="49" charset="0"/>
            </a:endParaRPr>
          </a:p>
        </p:txBody>
      </p:sp>
      <p:pic>
        <p:nvPicPr>
          <p:cNvPr id="5" name="图片 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00556" y="599608"/>
            <a:ext cx="8783043" cy="5101461"/>
          </a:xfrm>
          <a:prstGeom prst="rect">
            <a:avLst/>
          </a:prstGeom>
        </p:spPr>
      </p:pic>
      <p:sp>
        <p:nvSpPr>
          <p:cNvPr id="7" name="文本框 6"/>
          <p:cNvSpPr txBox="1"/>
          <p:nvPr/>
        </p:nvSpPr>
        <p:spPr>
          <a:xfrm>
            <a:off x="2180492" y="5055621"/>
            <a:ext cx="2996418" cy="461665"/>
          </a:xfrm>
          <a:prstGeom prst="rect">
            <a:avLst/>
          </a:prstGeom>
          <a:noFill/>
        </p:spPr>
        <p:txBody>
          <a:bodyPr wrap="square" rtlCol="0">
            <a:spAutoFit/>
          </a:bodyPr>
          <a:lstStyle/>
          <a:p>
            <a:r>
              <a:rPr lang="zh-CN" altLang="en-US" sz="2400" b="1" dirty="0" smtClean="0">
                <a:solidFill>
                  <a:srgbClr val="0000FF"/>
                </a:solidFill>
              </a:rPr>
              <a:t>自由扩散或协助扩散</a:t>
            </a:r>
            <a:endParaRPr lang="zh-CN" altLang="en-US" sz="2400" b="1" dirty="0" smtClean="0">
              <a:solidFill>
                <a:srgbClr val="0000FF"/>
              </a:solidFill>
            </a:endParaRPr>
          </a:p>
        </p:txBody>
      </p:sp>
      <p:sp>
        <p:nvSpPr>
          <p:cNvPr id="8" name="文本框 7"/>
          <p:cNvSpPr txBox="1"/>
          <p:nvPr/>
        </p:nvSpPr>
        <p:spPr>
          <a:xfrm>
            <a:off x="7487181" y="5055621"/>
            <a:ext cx="2996418" cy="461665"/>
          </a:xfrm>
          <a:prstGeom prst="rect">
            <a:avLst/>
          </a:prstGeom>
          <a:noFill/>
        </p:spPr>
        <p:txBody>
          <a:bodyPr wrap="square" rtlCol="0">
            <a:spAutoFit/>
          </a:bodyPr>
          <a:lstStyle/>
          <a:p>
            <a:r>
              <a:rPr lang="zh-CN" altLang="en-US" sz="2400" b="1" dirty="0" smtClean="0">
                <a:solidFill>
                  <a:srgbClr val="0000FF"/>
                </a:solidFill>
              </a:rPr>
              <a:t>主动运输</a:t>
            </a:r>
            <a:endParaRPr lang="zh-CN" altLang="en-US" sz="2400" b="1" dirty="0" smtClean="0">
              <a:solidFill>
                <a:srgbClr val="0000FF"/>
              </a:solidFill>
            </a:endParaRPr>
          </a:p>
        </p:txBody>
      </p:sp>
      <p:sp>
        <p:nvSpPr>
          <p:cNvPr id="9" name="文本框 8"/>
          <p:cNvSpPr txBox="1"/>
          <p:nvPr/>
        </p:nvSpPr>
        <p:spPr>
          <a:xfrm>
            <a:off x="2588373" y="1472080"/>
            <a:ext cx="2588537"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400" dirty="0" smtClean="0">
                <a:solidFill>
                  <a:srgbClr val="0000FF"/>
                </a:solidFill>
              </a:rPr>
              <a:t>运输速率与呼吸功能状况无关</a:t>
            </a:r>
            <a:endParaRPr lang="zh-CN" altLang="en-US" sz="2400" dirty="0" smtClean="0">
              <a:solidFill>
                <a:srgbClr val="0000FF"/>
              </a:solidFill>
            </a:endParaRPr>
          </a:p>
        </p:txBody>
      </p:sp>
      <p:cxnSp>
        <p:nvCxnSpPr>
          <p:cNvPr id="10" name="直接箭头连接符 9"/>
          <p:cNvCxnSpPr/>
          <p:nvPr/>
        </p:nvCxnSpPr>
        <p:spPr>
          <a:xfrm>
            <a:off x="3646743" y="2369968"/>
            <a:ext cx="0" cy="675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551059" y="834878"/>
            <a:ext cx="3263705"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dirty="0" smtClean="0">
                <a:solidFill>
                  <a:srgbClr val="0000FF"/>
                </a:solidFill>
              </a:rPr>
              <a:t>P</a:t>
            </a:r>
            <a:r>
              <a:rPr lang="zh-CN" altLang="en-US" sz="2400" dirty="0" smtClean="0">
                <a:solidFill>
                  <a:srgbClr val="0000FF"/>
                </a:solidFill>
              </a:rPr>
              <a:t>点之后运输速率不变的原因主要是膜上载体蛋白数量有限</a:t>
            </a:r>
            <a:endParaRPr lang="zh-CN" altLang="en-US" sz="2400" dirty="0" smtClean="0">
              <a:solidFill>
                <a:srgbClr val="0000FF"/>
              </a:solidFill>
            </a:endParaRPr>
          </a:p>
        </p:txBody>
      </p:sp>
      <p:cxnSp>
        <p:nvCxnSpPr>
          <p:cNvPr id="12" name="直接箭头连接符 11"/>
          <p:cNvCxnSpPr/>
          <p:nvPr/>
        </p:nvCxnSpPr>
        <p:spPr>
          <a:xfrm>
            <a:off x="8876714" y="2082018"/>
            <a:ext cx="0" cy="675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741067" y="3307558"/>
            <a:ext cx="206411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dirty="0" smtClean="0">
                <a:solidFill>
                  <a:srgbClr val="0000FF"/>
                </a:solidFill>
              </a:rPr>
              <a:t>Q</a:t>
            </a:r>
            <a:r>
              <a:rPr lang="zh-CN" altLang="en-US" sz="2400" dirty="0" smtClean="0">
                <a:solidFill>
                  <a:srgbClr val="0000FF"/>
                </a:solidFill>
              </a:rPr>
              <a:t>点由无氧呼吸提供能量</a:t>
            </a:r>
            <a:endParaRPr lang="zh-CN" altLang="en-US" sz="2400" dirty="0" smtClean="0">
              <a:solidFill>
                <a:srgbClr val="0000FF"/>
              </a:solidFill>
            </a:endParaRPr>
          </a:p>
        </p:txBody>
      </p:sp>
      <p:cxnSp>
        <p:nvCxnSpPr>
          <p:cNvPr id="14" name="直接箭头连接符 13"/>
          <p:cNvCxnSpPr/>
          <p:nvPr/>
        </p:nvCxnSpPr>
        <p:spPr>
          <a:xfrm flipH="1">
            <a:off x="7329266" y="3723057"/>
            <a:ext cx="3657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11" grpId="0" bldLvl="0" animBg="1"/>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rgbClr val="00B0F0"/>
                </a:solidFill>
                <a:latin typeface="黑体" panose="02010609060101010101" charset="-122"/>
                <a:ea typeface="黑体" panose="02010609060101010101" charset="-122"/>
              </a:rPr>
              <a:t>考点三  实验：观察植物细胞的质壁分离和复原</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B0F0"/>
                </a:solidFill>
                <a:latin typeface="黑体" panose="02010609060101010101" charset="-122"/>
                <a:ea typeface="黑体" panose="02010609060101010101" charset="-122"/>
              </a:rPr>
              <a:t>考点</a:t>
            </a:r>
            <a:r>
              <a:rPr lang="zh-CN" altLang="en-US" dirty="0" smtClean="0">
                <a:solidFill>
                  <a:srgbClr val="00B0F0"/>
                </a:solidFill>
                <a:latin typeface="黑体" panose="02010609060101010101" charset="-122"/>
                <a:ea typeface="黑体" panose="02010609060101010101" charset="-122"/>
              </a:rPr>
              <a:t>三  实验</a:t>
            </a:r>
            <a:r>
              <a:rPr lang="zh-CN" altLang="en-US" dirty="0">
                <a:solidFill>
                  <a:srgbClr val="00B0F0"/>
                </a:solidFill>
                <a:latin typeface="黑体" panose="02010609060101010101" charset="-122"/>
                <a:ea typeface="黑体" panose="02010609060101010101" charset="-122"/>
              </a:rPr>
              <a:t>：观察植物细胞的质壁分离和</a:t>
            </a:r>
            <a:r>
              <a:rPr lang="zh-CN" altLang="en-US" dirty="0" smtClean="0">
                <a:solidFill>
                  <a:srgbClr val="00B0F0"/>
                </a:solidFill>
                <a:latin typeface="黑体" panose="02010609060101010101" charset="-122"/>
                <a:ea typeface="黑体" panose="02010609060101010101" charset="-122"/>
              </a:rPr>
              <a:t>复原（知识精讲）</a:t>
            </a:r>
            <a:endParaRPr lang="zh-CN" altLang="en-US" dirty="0"/>
          </a:p>
        </p:txBody>
      </p:sp>
      <p:sp>
        <p:nvSpPr>
          <p:cNvPr id="5" name="文本框 10"/>
          <p:cNvSpPr txBox="1">
            <a:spLocks noChangeArrowheads="1"/>
          </p:cNvSpPr>
          <p:nvPr/>
        </p:nvSpPr>
        <p:spPr bwMode="auto">
          <a:xfrm>
            <a:off x="241540" y="595757"/>
            <a:ext cx="59522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3200" b="1" dirty="0" smtClean="0"/>
              <a:t>观察</a:t>
            </a:r>
            <a:r>
              <a:rPr lang="zh-CN" altLang="zh-CN" sz="3200" b="1" dirty="0"/>
              <a:t>植物细胞的质壁分离和复原</a:t>
            </a:r>
            <a:endParaRPr lang="zh-CN" altLang="en-US" sz="3200" b="1" dirty="0"/>
          </a:p>
        </p:txBody>
      </p:sp>
      <p:pic>
        <p:nvPicPr>
          <p:cNvPr id="9219" name="Picture 3" descr="+3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5525" y="2660877"/>
            <a:ext cx="5037092" cy="288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177302" y="1908456"/>
            <a:ext cx="4493538" cy="461665"/>
          </a:xfrm>
          <a:prstGeom prst="rect">
            <a:avLst/>
          </a:prstGeom>
        </p:spPr>
        <p:txBody>
          <a:bodyPr wrap="none">
            <a:spAutoFit/>
          </a:bodyPr>
          <a:lstStyle/>
          <a:p>
            <a:r>
              <a:rPr lang="zh-CN" altLang="zh-CN" sz="2400" b="1" kern="100" dirty="0">
                <a:latin typeface="+mn-ea"/>
                <a:cs typeface="Times New Roman" panose="02020603050405020304" pitchFamily="18" charset="0"/>
              </a:rPr>
              <a:t>质壁分离的两个原因、两个表现</a:t>
            </a:r>
            <a:endParaRPr lang="zh-CN" altLang="en-US" sz="2400" b="1" dirty="0">
              <a:latin typeface="+mn-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295" y="1556792"/>
            <a:ext cx="6284335" cy="432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fade">
                                      <p:cBhvr>
                                        <p:cTn id="14" dur="1000"/>
                                        <p:tgtEl>
                                          <p:spTgt spid="9219"/>
                                        </p:tgtEl>
                                      </p:cBhvr>
                                    </p:animEffect>
                                    <p:anim calcmode="lin" valueType="num">
                                      <p:cBhvr>
                                        <p:cTn id="15" dur="1000" fill="hold"/>
                                        <p:tgtEl>
                                          <p:spTgt spid="9219"/>
                                        </p:tgtEl>
                                        <p:attrNameLst>
                                          <p:attrName>ppt_x</p:attrName>
                                        </p:attrNameLst>
                                      </p:cBhvr>
                                      <p:tavLst>
                                        <p:tav tm="0">
                                          <p:val>
                                            <p:strVal val="#ppt_x"/>
                                          </p:val>
                                        </p:tav>
                                        <p:tav tm="100000">
                                          <p:val>
                                            <p:strVal val="#ppt_x"/>
                                          </p:val>
                                        </p:tav>
                                      </p:tavLst>
                                    </p:anim>
                                    <p:anim calcmode="lin" valueType="num">
                                      <p:cBhvr>
                                        <p:cTn id="16"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B0F0"/>
                </a:solidFill>
                <a:latin typeface="黑体" panose="02010609060101010101" charset="-122"/>
                <a:ea typeface="黑体" panose="02010609060101010101" charset="-122"/>
              </a:rPr>
              <a:t>考点</a:t>
            </a:r>
            <a:r>
              <a:rPr lang="zh-CN" altLang="en-US" dirty="0" smtClean="0">
                <a:solidFill>
                  <a:srgbClr val="00B0F0"/>
                </a:solidFill>
                <a:latin typeface="黑体" panose="02010609060101010101" charset="-122"/>
                <a:ea typeface="黑体" panose="02010609060101010101" charset="-122"/>
              </a:rPr>
              <a:t>三  实验</a:t>
            </a:r>
            <a:r>
              <a:rPr lang="zh-CN" altLang="en-US" dirty="0">
                <a:solidFill>
                  <a:srgbClr val="00B0F0"/>
                </a:solidFill>
                <a:latin typeface="黑体" panose="02010609060101010101" charset="-122"/>
                <a:ea typeface="黑体" panose="02010609060101010101" charset="-122"/>
              </a:rPr>
              <a:t>：观察植物细胞的质壁分离和</a:t>
            </a:r>
            <a:r>
              <a:rPr lang="zh-CN" altLang="en-US" dirty="0" smtClean="0">
                <a:solidFill>
                  <a:srgbClr val="00B0F0"/>
                </a:solidFill>
                <a:latin typeface="黑体" panose="02010609060101010101" charset="-122"/>
                <a:ea typeface="黑体" panose="02010609060101010101" charset="-122"/>
              </a:rPr>
              <a:t>复原（知识精讲</a:t>
            </a:r>
            <a:r>
              <a:rPr lang="zh-CN" altLang="en-US" dirty="0" smtClean="0">
                <a:solidFill>
                  <a:srgbClr val="22B9F0"/>
                </a:solidFill>
                <a:latin typeface="黑体" panose="02010609060101010101" charset="-122"/>
                <a:ea typeface="黑体" panose="02010609060101010101" charset="-122"/>
              </a:rPr>
              <a:t>）                           </a:t>
            </a:r>
            <a:r>
              <a:rPr lang="zh-CN" altLang="zh-CN" dirty="0" smtClean="0">
                <a:solidFill>
                  <a:srgbClr val="22B9F0"/>
                </a:solidFill>
              </a:rPr>
              <a:t>特别提醒</a:t>
            </a:r>
            <a:endParaRPr lang="zh-CN" altLang="en-US" dirty="0">
              <a:solidFill>
                <a:srgbClr val="22B9F0"/>
              </a:solidFill>
            </a:endParaRPr>
          </a:p>
        </p:txBody>
      </p:sp>
      <p:sp>
        <p:nvSpPr>
          <p:cNvPr id="3" name="文本占位符 2"/>
          <p:cNvSpPr>
            <a:spLocks noGrp="1"/>
          </p:cNvSpPr>
          <p:nvPr>
            <p:ph type="body" idx="1"/>
          </p:nvPr>
        </p:nvSpPr>
        <p:spPr/>
        <p:txBody>
          <a:bodyPr>
            <a:normAutofit lnSpcReduction="10000"/>
          </a:bodyPr>
          <a:lstStyle/>
          <a:p>
            <a:pPr>
              <a:lnSpc>
                <a:spcPct val="100000"/>
              </a:lnSpc>
            </a:pPr>
            <a:r>
              <a:rPr lang="zh-CN" altLang="zh-CN" dirty="0"/>
              <a:t>（</a:t>
            </a:r>
            <a:r>
              <a:rPr lang="en-US" altLang="zh-CN" dirty="0"/>
              <a:t>1</a:t>
            </a:r>
            <a:r>
              <a:rPr lang="zh-CN" altLang="zh-CN" dirty="0"/>
              <a:t>）在实验中，当质壁分离现象出现后，</a:t>
            </a:r>
            <a:r>
              <a:rPr lang="zh-CN" altLang="zh-CN" dirty="0">
                <a:solidFill>
                  <a:srgbClr val="0000FF"/>
                </a:solidFill>
              </a:rPr>
              <a:t>观察时间不宜过长，以免细胞因长期处于失水状态而死亡</a:t>
            </a:r>
            <a:r>
              <a:rPr lang="zh-CN" altLang="zh-CN" dirty="0"/>
              <a:t>，影响质壁分离复原现象的观察。</a:t>
            </a:r>
            <a:endParaRPr lang="zh-CN" altLang="zh-CN" dirty="0"/>
          </a:p>
          <a:p>
            <a:pPr>
              <a:lnSpc>
                <a:spcPct val="100000"/>
              </a:lnSpc>
            </a:pPr>
            <a:r>
              <a:rPr lang="zh-CN" altLang="zh-CN" dirty="0"/>
              <a:t>（</a:t>
            </a:r>
            <a:r>
              <a:rPr lang="en-US" altLang="zh-CN" dirty="0"/>
              <a:t>2</a:t>
            </a:r>
            <a:r>
              <a:rPr lang="zh-CN" altLang="zh-CN" dirty="0"/>
              <a:t>）本实验存在</a:t>
            </a:r>
            <a:r>
              <a:rPr lang="zh-CN" altLang="zh-CN" dirty="0">
                <a:solidFill>
                  <a:srgbClr val="0000FF"/>
                </a:solidFill>
              </a:rPr>
              <a:t>两组对照</a:t>
            </a:r>
            <a:r>
              <a:rPr lang="zh-CN" altLang="zh-CN" dirty="0" smtClean="0"/>
              <a:t>实验</a:t>
            </a: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r>
              <a:rPr lang="zh-CN" altLang="zh-CN" dirty="0"/>
              <a:t>（</a:t>
            </a:r>
            <a:r>
              <a:rPr lang="en-US" altLang="zh-CN" dirty="0"/>
              <a:t>3</a:t>
            </a:r>
            <a:r>
              <a:rPr lang="zh-CN" altLang="zh-CN" dirty="0"/>
              <a:t>）本实验是教材中涉及</a:t>
            </a:r>
            <a:r>
              <a:rPr lang="en-US" altLang="zh-CN" dirty="0"/>
              <a:t>“</a:t>
            </a:r>
            <a:r>
              <a:rPr lang="zh-CN" altLang="zh-CN" dirty="0"/>
              <a:t>显微观察</a:t>
            </a:r>
            <a:r>
              <a:rPr lang="en-US" altLang="zh-CN" dirty="0"/>
              <a:t>”</a:t>
            </a:r>
            <a:r>
              <a:rPr lang="zh-CN" altLang="zh-CN" dirty="0"/>
              <a:t>实验中唯一的一个</a:t>
            </a:r>
            <a:r>
              <a:rPr lang="en-US" altLang="zh-CN" dirty="0"/>
              <a:t>“</a:t>
            </a:r>
            <a:r>
              <a:rPr lang="zh-CN" altLang="zh-CN" dirty="0">
                <a:solidFill>
                  <a:srgbClr val="0000FF"/>
                </a:solidFill>
              </a:rPr>
              <a:t>只在低倍镜下</a:t>
            </a:r>
            <a:r>
              <a:rPr lang="en-US" altLang="zh-CN" dirty="0">
                <a:solidFill>
                  <a:srgbClr val="0000FF"/>
                </a:solidFill>
              </a:rPr>
              <a:t>”</a:t>
            </a:r>
            <a:r>
              <a:rPr lang="zh-CN" altLang="zh-CN" dirty="0">
                <a:solidFill>
                  <a:srgbClr val="0000FF"/>
                </a:solidFill>
              </a:rPr>
              <a:t>观察</a:t>
            </a:r>
            <a:r>
              <a:rPr lang="zh-CN" altLang="zh-CN" dirty="0"/>
              <a:t>（不曾换</a:t>
            </a:r>
            <a:r>
              <a:rPr lang="en-US" altLang="zh-CN" dirty="0"/>
              <a:t>“</a:t>
            </a:r>
            <a:r>
              <a:rPr lang="zh-CN" altLang="zh-CN" dirty="0"/>
              <a:t>高倍镜</a:t>
            </a:r>
            <a:r>
              <a:rPr lang="en-US" altLang="zh-CN" dirty="0"/>
              <a:t>”</a:t>
            </a:r>
            <a:r>
              <a:rPr lang="zh-CN" altLang="zh-CN" dirty="0"/>
              <a:t>）的实验。</a:t>
            </a:r>
            <a:endParaRPr lang="zh-CN" altLang="zh-CN" dirty="0"/>
          </a:p>
          <a:p>
            <a:endParaRPr lang="zh-CN" altLang="zh-CN" dirty="0"/>
          </a:p>
          <a:p>
            <a:endParaRPr lang="zh-CN" altLang="en-US" dirty="0"/>
          </a:p>
        </p:txBody>
      </p:sp>
      <p:pic>
        <p:nvPicPr>
          <p:cNvPr id="4" name="图片 3"/>
          <p:cNvPicPr>
            <a:picLocks noChangeAspect="1"/>
          </p:cNvPicPr>
          <p:nvPr/>
        </p:nvPicPr>
        <p:blipFill>
          <a:blip r:embed="rId1"/>
          <a:stretch>
            <a:fillRect/>
          </a:stretch>
        </p:blipFill>
        <p:spPr>
          <a:xfrm>
            <a:off x="912305" y="1782942"/>
            <a:ext cx="6954437" cy="3140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1000"/>
                                        <p:tgtEl>
                                          <p:spTgt spid="3">
                                            <p:txEl>
                                              <p:pRg st="10" end="10"/>
                                            </p:txEl>
                                          </p:spTgt>
                                        </p:tgtEl>
                                      </p:cBhvr>
                                    </p:animEffect>
                                    <p:anim calcmode="lin" valueType="num">
                                      <p:cBhvr>
                                        <p:cTn id="2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文本占位符 997377"/>
          <p:cNvSpPr>
            <a:spLocks noGrp="1"/>
          </p:cNvSpPr>
          <p:nvPr>
            <p:ph type="body" idx="1"/>
          </p:nvPr>
        </p:nvSpPr>
        <p:spPr>
          <a:xfrm>
            <a:off x="695960" y="1265217"/>
            <a:ext cx="10799763" cy="5310505"/>
          </a:xfrm>
        </p:spPr>
        <p:txBody>
          <a:bodyPr>
            <a:spAutoFit/>
          </a:bodyPr>
          <a:lstStyle/>
          <a:p>
            <a:pPr>
              <a:lnSpc>
                <a:spcPts val="3700"/>
              </a:lnSpc>
            </a:pPr>
            <a:r>
              <a:rPr lang="en-US" altLang="zh-CN" sz="2800" dirty="0">
                <a:ea typeface="宋体" panose="02010600030101010101" pitchFamily="2" charset="-122"/>
                <a:cs typeface="Times New Roman" panose="02020603050405020304" pitchFamily="18" charset="0"/>
              </a:rPr>
              <a:t>1</a:t>
            </a:r>
            <a:r>
              <a:rPr lang="zh-CN" altLang="en-US" sz="2800" dirty="0">
                <a:ea typeface="宋体" panose="02010600030101010101" pitchFamily="2" charset="-122"/>
                <a:cs typeface="Times New Roman" panose="02020603050405020304" pitchFamily="18" charset="0"/>
              </a:rPr>
              <a:t>．渗透作用的发生必须依赖的条件是：半透膜和膜两侧具有浓度差。</a:t>
            </a:r>
            <a:endParaRPr lang="zh-CN" altLang="en-US" sz="2800" dirty="0">
              <a:ea typeface="宋体" panose="02010600030101010101" pitchFamily="2" charset="-122"/>
              <a:cs typeface="Times New Roman" panose="02020603050405020304" pitchFamily="18" charset="0"/>
            </a:endParaRPr>
          </a:p>
          <a:p>
            <a:pPr>
              <a:lnSpc>
                <a:spcPts val="3700"/>
              </a:lnSpc>
            </a:pPr>
            <a:r>
              <a:rPr lang="en-US" altLang="zh-CN" sz="2800" dirty="0">
                <a:ea typeface="宋体" panose="02010600030101010101" pitchFamily="2" charset="-122"/>
                <a:cs typeface="Times New Roman" panose="02020603050405020304" pitchFamily="18" charset="0"/>
              </a:rPr>
              <a:t>2</a:t>
            </a:r>
            <a:r>
              <a:rPr lang="zh-CN" altLang="en-US" sz="2800" dirty="0">
                <a:ea typeface="宋体" panose="02010600030101010101" pitchFamily="2" charset="-122"/>
                <a:cs typeface="Times New Roman" panose="02020603050405020304" pitchFamily="18" charset="0"/>
              </a:rPr>
              <a:t>．原生质层的组成是：细胞膜和液泡膜以及两层膜之间的细胞质。</a:t>
            </a:r>
            <a:endParaRPr lang="zh-CN" altLang="en-US" sz="2800" dirty="0">
              <a:ea typeface="宋体" panose="02010600030101010101" pitchFamily="2" charset="-122"/>
              <a:cs typeface="Times New Roman" panose="02020603050405020304" pitchFamily="18" charset="0"/>
            </a:endParaRPr>
          </a:p>
          <a:p>
            <a:pPr>
              <a:lnSpc>
                <a:spcPts val="3700"/>
              </a:lnSpc>
            </a:pPr>
            <a:r>
              <a:rPr lang="en-US" altLang="zh-CN" sz="2800" dirty="0">
                <a:ea typeface="宋体" panose="02010600030101010101" pitchFamily="2" charset="-122"/>
                <a:cs typeface="Times New Roman" panose="02020603050405020304" pitchFamily="18" charset="0"/>
              </a:rPr>
              <a:t>3</a:t>
            </a:r>
            <a:r>
              <a:rPr lang="zh-CN" altLang="en-US" sz="2800" dirty="0">
                <a:ea typeface="宋体" panose="02010600030101010101" pitchFamily="2" charset="-122"/>
                <a:cs typeface="Times New Roman" panose="02020603050405020304" pitchFamily="18" charset="0"/>
              </a:rPr>
              <a:t>．成熟植物细胞发生质壁分离的原因是：外界溶液的浓度大于细胞液浓度，且原生质层比细胞壁伸缩性大。</a:t>
            </a:r>
            <a:endParaRPr lang="zh-CN" altLang="en-US" sz="2800" dirty="0">
              <a:ea typeface="宋体" panose="02010600030101010101" pitchFamily="2" charset="-122"/>
              <a:cs typeface="Times New Roman" panose="02020603050405020304" pitchFamily="18" charset="0"/>
            </a:endParaRPr>
          </a:p>
          <a:p>
            <a:pPr>
              <a:lnSpc>
                <a:spcPts val="3700"/>
              </a:lnSpc>
            </a:pPr>
            <a:r>
              <a:rPr lang="en-US" altLang="zh-CN" sz="2800" dirty="0">
                <a:ea typeface="宋体" panose="02010600030101010101" pitchFamily="2" charset="-122"/>
                <a:cs typeface="Times New Roman" panose="02020603050405020304" pitchFamily="18" charset="0"/>
              </a:rPr>
              <a:t>4</a:t>
            </a:r>
            <a:r>
              <a:rPr lang="zh-CN" altLang="en-US" sz="2800" dirty="0">
                <a:ea typeface="宋体" panose="02010600030101010101" pitchFamily="2" charset="-122"/>
                <a:cs typeface="Times New Roman" panose="02020603050405020304" pitchFamily="18" charset="0"/>
              </a:rPr>
              <a:t>．自由扩散与协助扩散的共同点是：物质顺浓度梯度扩散且均不需能量。区别是前者不需载体，后者需载体。</a:t>
            </a:r>
            <a:endParaRPr lang="zh-CN" altLang="en-US" sz="2800" dirty="0">
              <a:ea typeface="宋体" panose="02010600030101010101" pitchFamily="2" charset="-122"/>
              <a:cs typeface="Times New Roman" panose="02020603050405020304" pitchFamily="18" charset="0"/>
            </a:endParaRPr>
          </a:p>
          <a:p>
            <a:pPr>
              <a:lnSpc>
                <a:spcPts val="3700"/>
              </a:lnSpc>
            </a:pPr>
            <a:r>
              <a:rPr lang="en-US" altLang="zh-CN" sz="2800" dirty="0">
                <a:ea typeface="宋体" panose="02010600030101010101" pitchFamily="2" charset="-122"/>
                <a:cs typeface="Times New Roman" panose="02020603050405020304" pitchFamily="18" charset="0"/>
              </a:rPr>
              <a:t>5</a:t>
            </a:r>
            <a:r>
              <a:rPr lang="zh-CN" altLang="en-US" sz="2800" dirty="0">
                <a:ea typeface="宋体" panose="02010600030101010101" pitchFamily="2" charset="-122"/>
                <a:cs typeface="Times New Roman" panose="02020603050405020304" pitchFamily="18" charset="0"/>
              </a:rPr>
              <a:t>．主动运输的特点是：需载体、需能量，一般逆浓度。</a:t>
            </a:r>
            <a:endParaRPr lang="zh-CN" altLang="en-US" sz="2800" dirty="0">
              <a:ea typeface="宋体" panose="02010600030101010101" pitchFamily="2" charset="-122"/>
              <a:cs typeface="Times New Roman" panose="02020603050405020304" pitchFamily="18" charset="0"/>
            </a:endParaRPr>
          </a:p>
          <a:p>
            <a:pPr>
              <a:lnSpc>
                <a:spcPts val="3700"/>
              </a:lnSpc>
            </a:pPr>
            <a:r>
              <a:rPr lang="en-US" altLang="zh-CN" sz="2800" dirty="0">
                <a:ea typeface="宋体" panose="02010600030101010101" pitchFamily="2" charset="-122"/>
                <a:cs typeface="Times New Roman" panose="02020603050405020304" pitchFamily="18" charset="0"/>
              </a:rPr>
              <a:t>6</a:t>
            </a:r>
            <a:r>
              <a:rPr lang="zh-CN" altLang="en-US" sz="2800" dirty="0">
                <a:ea typeface="宋体" panose="02010600030101010101" pitchFamily="2" charset="-122"/>
                <a:cs typeface="Times New Roman" panose="02020603050405020304" pitchFamily="18" charset="0"/>
              </a:rPr>
              <a:t>．胞吞和胞吐的共同点是：运输的多数都是大分子、都需能量、运输过程中形成囊泡。</a:t>
            </a:r>
            <a:endParaRPr lang="zh-CN" altLang="en-US" sz="2800" dirty="0">
              <a:ea typeface="宋体" panose="02010600030101010101" pitchFamily="2" charset="-122"/>
              <a:cs typeface="Times New Roman" panose="02020603050405020304" pitchFamily="18" charset="0"/>
            </a:endParaRPr>
          </a:p>
        </p:txBody>
      </p:sp>
      <p:sp>
        <p:nvSpPr>
          <p:cNvPr id="997379" name="矩形 997378"/>
          <p:cNvSpPr/>
          <p:nvPr/>
        </p:nvSpPr>
        <p:spPr>
          <a:xfrm>
            <a:off x="695960" y="500042"/>
            <a:ext cx="10799763" cy="694055"/>
          </a:xfrm>
          <a:prstGeom prst="rect">
            <a:avLst/>
          </a:prstGeom>
          <a:noFill/>
          <a:ln w="9525">
            <a:noFill/>
          </a:ln>
        </p:spPr>
        <p:txBody>
          <a:bodyPr>
            <a:spAutoFit/>
          </a:bodyPr>
          <a:lst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u="none" kern="1200" baseline="0">
                <a:solidFill>
                  <a:srgbClr val="000000"/>
                </a:solidFill>
                <a:latin typeface="Times New Roman" panose="02020603050405020304" pitchFamily="18" charset="0"/>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5pPr>
          </a:lstStyle>
          <a:p>
            <a:pPr marL="0" marR="0" lvl="0" indent="622300" algn="just" defTabSz="914400" rtl="0" eaLnBrk="1" fontAlgn="base" latinLnBrk="0" hangingPunct="0">
              <a:lnSpc>
                <a:spcPct val="140000"/>
              </a:lnSpc>
              <a:spcBef>
                <a:spcPct val="0"/>
              </a:spcBef>
              <a:spcAft>
                <a:spcPct val="0"/>
              </a:spcAft>
              <a:buClr>
                <a:srgbClr val="3FB564"/>
              </a:buClr>
              <a:buSzTx/>
              <a:buFont typeface="Wingdings" panose="05000000000000000000" pitchFamily="2" charset="2"/>
              <a:buNone/>
              <a:tabLst>
                <a:tab pos="5207000" algn="l"/>
                <a:tab pos="9686925" algn="l"/>
              </a:tabLst>
              <a:defRPr/>
            </a:pPr>
            <a:r>
              <a:rPr kumimoji="0" lang="zh-CN" altLang="en-US" sz="2800" b="1" i="0" u="none" strike="noStrike" kern="1200" cap="none" spc="0" normalizeH="0" baseline="0" noProof="0" dirty="0">
                <a:ln>
                  <a:noFill/>
                </a:ln>
                <a:solidFill>
                  <a:srgbClr val="000000"/>
                </a:solidFill>
                <a:effectLst>
                  <a:outerShdw blurRad="38100" dist="38100" dir="2700000">
                    <a:srgbClr val="FFFFFF"/>
                  </a:outerShdw>
                </a:effectLst>
                <a:uLnTx/>
                <a:uFillTx/>
                <a:latin typeface="Times New Roman" panose="02020603050405020304" pitchFamily="18" charset="0"/>
                <a:ea typeface="黑体" panose="02010609060101010101" charset="-122"/>
                <a:cs typeface="+mn-cs"/>
              </a:rPr>
              <a:t>〔高考必背语句〕</a:t>
            </a:r>
            <a:endParaRPr kumimoji="0" lang="zh-CN" altLang="en-US" sz="2800" b="1" i="0" u="none" strike="noStrike" kern="1200" cap="none" spc="0" normalizeH="0" baseline="0" noProof="0" dirty="0">
              <a:ln>
                <a:noFill/>
              </a:ln>
              <a:solidFill>
                <a:srgbClr val="000000"/>
              </a:solidFill>
              <a:effectLst>
                <a:outerShdw blurRad="38100" dist="38100" dir="2700000">
                  <a:srgbClr val="FFFFFF"/>
                </a:outerShdw>
              </a:effectLst>
              <a:uLnTx/>
              <a:uFillTx/>
              <a:latin typeface="Times New Roman" panose="02020603050405020304" pitchFamily="18" charset="0"/>
              <a:ea typeface="黑体" panose="02010609060101010101" charset="-122"/>
              <a:cs typeface="+mn-cs"/>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命题角度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1352245"/>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220579"/>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借助渗透系统与渗透作用的原理，考查生命观念</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1844824"/>
            <a:ext cx="1141779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河南河北重点高中联考）</a:t>
            </a:r>
            <a:r>
              <a:rPr lang="zh-CN" altLang="zh-CN" sz="2400" b="1" kern="100" dirty="0">
                <a:latin typeface="Times New Roman" panose="02020603050405020304"/>
                <a:cs typeface="Times New Roman" panose="02020603050405020304"/>
              </a:rPr>
              <a:t>下图甲和乙为两个渗透装置，</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为一定浓度的蔗糖溶液。实验初始时，</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蔗糖溶液浓度相同，且漏斗内、外液面持平。两只漏斗中蔗糖溶液的浓度随时间的变化如图丙所示。下列分析正确的是（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9218" name="Picture 2" descr="1S10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2298" y="3686736"/>
            <a:ext cx="6176349" cy="227317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80036" y="373712"/>
            <a:ext cx="5540299" cy="715581"/>
          </a:xfrm>
          <a:prstGeom prst="rect">
            <a:avLst/>
          </a:prstGeom>
        </p:spPr>
        <p:txBody>
          <a:bodyPr wrap="none">
            <a:spAutoFit/>
          </a:bodyPr>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考点一　物质跨膜运输</a:t>
            </a:r>
            <a:r>
              <a:rPr lang="zh-CN" altLang="zh-CN" sz="3200" b="1" kern="100">
                <a:latin typeface="Times New Roman" panose="02020603050405020304"/>
                <a:ea typeface="黑体" panose="02010609060101010101" charset="-122"/>
                <a:cs typeface="Times New Roman" panose="02020603050405020304"/>
              </a:rPr>
              <a:t>的</a:t>
            </a:r>
            <a:r>
              <a:rPr lang="zh-CN" altLang="zh-CN" sz="3200" b="1" kern="100" smtClean="0">
                <a:latin typeface="Times New Roman" panose="02020603050405020304"/>
                <a:ea typeface="黑体" panose="02010609060101010101" charset="-122"/>
                <a:cs typeface="Times New Roman" panose="02020603050405020304"/>
              </a:rPr>
              <a:t>实例</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2847"/>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初始状态时，</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蔗糖溶液的渗透压相同</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初始状态时，蔗糖溶液的浓度大小为</a:t>
            </a: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c</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达到平衡状态后，漏斗内、外的液面差甲＞乙</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达到平衡状态后，两装置的漏斗内、外溶液的浓度均</a:t>
            </a:r>
            <a:r>
              <a:rPr lang="zh-CN" altLang="zh-CN" sz="2400" b="1" kern="100" dirty="0" smtClean="0">
                <a:latin typeface="Times New Roman" panose="02020603050405020304"/>
                <a:cs typeface="Times New Roman" panose="02020603050405020304"/>
              </a:rPr>
              <a:t>相等</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36712"/>
            <a:ext cx="1164729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蔗糖溶液在初始状态时的浓度不同，二者的渗透压也不同，</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错误；初始状态时，</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蔗糖溶液的浓度相同，实验开始后二者浓度均变小，说明</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蔗糖溶液的浓度大于</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蔗糖溶液的，</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蔗糖溶液的浓度大于</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蔗糖溶液的，由于图乙漏斗中蔗糖溶液的浓度下降幅度大于图甲漏斗中的，说明</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蔗糖溶液的浓度小于</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蔗糖溶液的，综上所述可判断初始状态时，蔗糖溶液的浓度为</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d&gt;a&gt;c</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正确；由于</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蔗糖溶液的浓度差大于</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蔗糖溶液的，达到平衡状态时，漏斗内、外的液面差乙</a:t>
            </a:r>
            <a:r>
              <a:rPr lang="en-US" altLang="zh-CN" sz="2400" b="1" kern="100" dirty="0">
                <a:solidFill>
                  <a:srgbClr val="0000FF"/>
                </a:solidFill>
                <a:latin typeface="Times New Roman" panose="02020603050405020304"/>
                <a:ea typeface="仿宋_GB2312"/>
                <a:cs typeface="Courier New" panose="02070309020205020404"/>
              </a:rPr>
              <a:t>&gt;</a:t>
            </a:r>
            <a:r>
              <a:rPr lang="zh-CN" altLang="zh-CN" sz="2400" b="1" kern="100" dirty="0">
                <a:solidFill>
                  <a:srgbClr val="0000FF"/>
                </a:solidFill>
                <a:latin typeface="Times New Roman" panose="02020603050405020304"/>
                <a:ea typeface="仿宋_GB2312"/>
                <a:cs typeface="Times New Roman" panose="02020603050405020304"/>
              </a:rPr>
              <a:t>甲，</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错误；由于蔗糖分子不能透过半透膜</a:t>
            </a:r>
            <a:r>
              <a:rPr lang="en-US" altLang="zh-CN" sz="2400" b="1" kern="100" dirty="0">
                <a:solidFill>
                  <a:srgbClr val="0000FF"/>
                </a:solidFill>
                <a:latin typeface="Times New Roman" panose="02020603050405020304"/>
                <a:ea typeface="仿宋_GB2312"/>
                <a:cs typeface="Courier New" panose="02070309020205020404"/>
              </a:rPr>
              <a:t>.</a:t>
            </a:r>
            <a:r>
              <a:rPr lang="zh-CN" altLang="zh-CN" sz="2400" b="1" kern="100" dirty="0">
                <a:solidFill>
                  <a:srgbClr val="0000FF"/>
                </a:solidFill>
                <a:latin typeface="Times New Roman" panose="02020603050405020304"/>
                <a:ea typeface="仿宋_GB2312"/>
                <a:cs typeface="Times New Roman" panose="02020603050405020304"/>
              </a:rPr>
              <a:t>且半透膜内外存在压力差，达到平衡状态时，装置的漏斗内、外蔗糖溶液的浓度均不同，</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36712"/>
            <a:ext cx="116472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江西吉安市调研）</a:t>
            </a:r>
            <a:r>
              <a:rPr lang="zh-CN" altLang="zh-CN" sz="2400" b="1" kern="100" dirty="0">
                <a:latin typeface="Times New Roman" panose="02020603050405020304"/>
                <a:cs typeface="Times New Roman" panose="02020603050405020304"/>
              </a:rPr>
              <a:t>半透膜对淀粉和葡萄糖的通透性不同（如图</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），预测图</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的实验结果（开始时漏斗内外液面相平）最可能的</a:t>
            </a:r>
            <a:r>
              <a:rPr lang="zh-CN" altLang="zh-CN" sz="2400" b="1" kern="100" dirty="0" smtClean="0">
                <a:latin typeface="Times New Roman" panose="02020603050405020304"/>
                <a:cs typeface="Times New Roman" panose="02020603050405020304"/>
              </a:rPr>
              <a:t>是</a:t>
            </a:r>
            <a:r>
              <a:rPr lang="zh-CN" altLang="en-US" sz="2400" b="1" kern="100" dirty="0" smtClean="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p:txBody>
      </p:sp>
      <p:pic>
        <p:nvPicPr>
          <p:cNvPr id="10242" name="Picture 2" descr="1S104"/>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087" y="2071191"/>
            <a:ext cx="5262195" cy="17324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93686" y="3927063"/>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图甲中水柱</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将持续上升</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图甲中水柱</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将保持不变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图乙中水柱</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将保持不变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图乙中水柱</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将先上升后</a:t>
            </a:r>
            <a:r>
              <a:rPr lang="zh-CN" altLang="zh-CN" sz="2400" b="1" kern="100" dirty="0" smtClean="0">
                <a:latin typeface="Times New Roman" panose="02020603050405020304"/>
                <a:cs typeface="Times New Roman" panose="02020603050405020304"/>
              </a:rPr>
              <a:t>下降</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596856"/>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甲图中半透膜两侧是清水和淀粉溶液，存在浓度差，发生渗透作用，刚开始导致水柱</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升高，到一定高度后，由于液面高度差的存在，导致水柱</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不再升高，</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错误；乙图中半透膜两侧是清水和葡萄糖溶液，存在浓度差也发生渗透作用，刚开始导致水柱</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升高，当半透膜两侧的水分子达到动态平衡后，葡萄糖也能透过半透膜，并且也要在半透膜两侧达到动态平衡，所以水柱</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又下降，</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54553" y="1195982"/>
            <a:ext cx="11116848" cy="4177234"/>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a:solidFill>
                <a:srgbClr val="000000"/>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有关渗透作用的</a:t>
            </a:r>
            <a:r>
              <a:rPr lang="en-US" altLang="zh-CN" sz="2400" b="1" kern="100" dirty="0">
                <a:latin typeface="Times New Roman" panose="02020603050405020304"/>
                <a:cs typeface="Courier New" panose="02070309020205020404"/>
              </a:rPr>
              <a:t>“</a:t>
            </a:r>
            <a:r>
              <a:rPr lang="en-US" altLang="zh-CN" sz="2400" b="1" kern="100" dirty="0">
                <a:latin typeface="Times New Roman" panose="02020603050405020304"/>
                <a:ea typeface="黑体" panose="02010609060101010101" charset="-122"/>
                <a:cs typeface="Courier New" panose="02070309020205020404"/>
              </a:rPr>
              <a:t>3</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个易错点</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）渗透系统的溶液浓度指物质的量浓度而非质量浓度，实质是指渗透压，如质量分数为</a:t>
            </a:r>
            <a:r>
              <a:rPr lang="en-US" altLang="zh-CN" sz="2400" b="1" kern="100" dirty="0">
                <a:latin typeface="Times New Roman" panose="02020603050405020304"/>
                <a:ea typeface="楷体_GB2312"/>
                <a:cs typeface="Courier New" panose="02070309020205020404"/>
              </a:rPr>
              <a:t>10%</a:t>
            </a:r>
            <a:r>
              <a:rPr lang="zh-CN" altLang="zh-CN" sz="2400" b="1" kern="100" dirty="0">
                <a:latin typeface="Times New Roman" panose="02020603050405020304"/>
                <a:ea typeface="楷体_GB2312"/>
                <a:cs typeface="Times New Roman" panose="02020603050405020304"/>
              </a:rPr>
              <a:t>葡萄糖溶液和质量分数为</a:t>
            </a:r>
            <a:r>
              <a:rPr lang="en-US" altLang="zh-CN" sz="2400" b="1" kern="100" dirty="0">
                <a:latin typeface="Times New Roman" panose="02020603050405020304"/>
                <a:ea typeface="楷体_GB2312"/>
                <a:cs typeface="Courier New" panose="02070309020205020404"/>
              </a:rPr>
              <a:t>10%</a:t>
            </a:r>
            <a:r>
              <a:rPr lang="zh-CN" altLang="zh-CN" sz="2400" b="1" kern="100" dirty="0">
                <a:latin typeface="Times New Roman" panose="02020603050405020304"/>
                <a:ea typeface="楷体_GB2312"/>
                <a:cs typeface="Times New Roman" panose="02020603050405020304"/>
              </a:rPr>
              <a:t>蔗糖溶液的质量浓度相等，但质量分数为</a:t>
            </a:r>
            <a:r>
              <a:rPr lang="en-US" altLang="zh-CN" sz="2400" b="1" kern="100" dirty="0">
                <a:latin typeface="Times New Roman" panose="02020603050405020304"/>
                <a:ea typeface="楷体_GB2312"/>
                <a:cs typeface="Courier New" panose="02070309020205020404"/>
              </a:rPr>
              <a:t>10%</a:t>
            </a:r>
            <a:r>
              <a:rPr lang="zh-CN" altLang="zh-CN" sz="2400" b="1" kern="100" dirty="0">
                <a:latin typeface="Times New Roman" panose="02020603050405020304"/>
                <a:ea typeface="楷体_GB2312"/>
                <a:cs typeface="Times New Roman" panose="02020603050405020304"/>
              </a:rPr>
              <a:t>蔗糖溶液的渗透压小，故水可通过半透膜由蔗糖溶液向葡萄糖溶液移动。</a:t>
            </a:r>
            <a:r>
              <a:rPr lang="en-US" altLang="zh-CN" sz="2400" b="1" kern="100" dirty="0">
                <a:latin typeface="Times New Roman" panose="02020603050405020304"/>
                <a:ea typeface="楷体_GB2312"/>
                <a:cs typeface="Courier New" panose="02070309020205020404"/>
              </a:rPr>
              <a:t> </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）水分子的移动方向是双向移动，但最终结果是由低浓度溶液流向高浓度溶液的水分子数较多。</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）只有活的、成熟的植物细胞才能发生质壁分离和复原</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6"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5480" y="971244"/>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技巧点拨"/>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6423" y="954024"/>
            <a:ext cx="1783493" cy="37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564390"/>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398895"/>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结合细胞吸水和失水状况分析，考查科学思维的能力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41286" y="1041156"/>
            <a:ext cx="1141779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2017·</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Ⅱ</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将某种植物的成熟细胞放入一定浓度的物质</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溶液中，发现其原生质体（即植物细胞中细胞壁以内的部分）的体积变化趋势如图所示，下列叙述正确的是（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2290" name="Picture 2" descr="17GS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5221" y="2882009"/>
            <a:ext cx="3849925" cy="29523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38831"/>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4 h</a:t>
            </a:r>
            <a:r>
              <a:rPr lang="zh-CN" altLang="zh-CN" sz="2400" b="1" kern="100" dirty="0">
                <a:latin typeface="Times New Roman" panose="02020603050405020304"/>
                <a:cs typeface="Times New Roman" panose="02020603050405020304"/>
              </a:rPr>
              <a:t>内物质</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没有通过细胞膜进入细胞内</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 h</a:t>
            </a:r>
            <a:r>
              <a:rPr lang="zh-CN" altLang="zh-CN" sz="2400" b="1" kern="100" dirty="0">
                <a:latin typeface="Times New Roman" panose="02020603050405020304"/>
                <a:cs typeface="Times New Roman" panose="02020603050405020304"/>
              </a:rPr>
              <a:t>内细胞体积与原生质体体积的变化量相等</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C.2</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 h</a:t>
            </a:r>
            <a:r>
              <a:rPr lang="zh-CN" altLang="zh-CN" sz="2400" b="1" kern="100" dirty="0">
                <a:latin typeface="Times New Roman" panose="02020603050405020304"/>
                <a:cs typeface="Times New Roman" panose="02020603050405020304"/>
              </a:rPr>
              <a:t>内物质</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溶液的渗透压小于细胞液的渗透压</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 h</a:t>
            </a:r>
            <a:r>
              <a:rPr lang="zh-CN" altLang="zh-CN" sz="2400" b="1" kern="100" dirty="0">
                <a:latin typeface="Times New Roman" panose="02020603050405020304"/>
                <a:cs typeface="Times New Roman" panose="02020603050405020304"/>
              </a:rPr>
              <a:t>内液泡中液体的渗透压大于细胞质基质的</a:t>
            </a:r>
            <a:r>
              <a:rPr lang="zh-CN" altLang="zh-CN" sz="2400" b="1" kern="100" dirty="0" smtClean="0">
                <a:latin typeface="Times New Roman" panose="02020603050405020304"/>
                <a:cs typeface="Times New Roman" panose="02020603050405020304"/>
              </a:rPr>
              <a:t>渗透压</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476672"/>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慧眼识图　获取信息</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13314" name="Picture 2" descr="5S99"/>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9386" y="1224210"/>
            <a:ext cx="5992592" cy="421625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209346" y="5445224"/>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03655"/>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郑州市调研）</a:t>
            </a:r>
            <a:r>
              <a:rPr lang="zh-CN" altLang="zh-CN" sz="2400" b="1" kern="100" dirty="0">
                <a:latin typeface="Times New Roman" panose="02020603050405020304"/>
                <a:cs typeface="Times New Roman" panose="02020603050405020304"/>
              </a:rPr>
              <a:t>将</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三组红细胞分别置于不同浓度的氯化钠溶液中进行实验，浸泡一段时间后其细胞形态如下图所示。下列叙述错误的是（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4338" name="Picture 2" descr="1S105"/>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9184" y="2049308"/>
            <a:ext cx="3699004" cy="15177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93686" y="3639031"/>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图中所示细胞内液的渗透压，</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组的比</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组的高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浸泡过程中</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组细胞失水量小于</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组细胞失水量</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若向</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组烧杯中加入少量葡萄糖，则其细胞可能会皱缩后恢复原状</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上述实验中引起细胞形态的改变而消耗</a:t>
            </a:r>
            <a:r>
              <a:rPr lang="en-US" altLang="zh-CN" sz="2400" b="1" kern="100" dirty="0">
                <a:latin typeface="Times New Roman" panose="02020603050405020304"/>
                <a:cs typeface="Courier New" panose="02070309020205020404"/>
              </a:rPr>
              <a:t>ATP</a:t>
            </a:r>
            <a:r>
              <a:rPr lang="zh-CN" altLang="zh-CN" sz="2400" b="1" kern="100" dirty="0">
                <a:latin typeface="Times New Roman" panose="02020603050405020304"/>
                <a:cs typeface="Times New Roman" panose="02020603050405020304"/>
              </a:rPr>
              <a:t>的数量比较：</a:t>
            </a:r>
            <a:r>
              <a:rPr lang="en-US" altLang="zh-CN" sz="2400" b="1" kern="100" dirty="0" smtClean="0">
                <a:latin typeface="Times New Roman" panose="02020603050405020304"/>
                <a:cs typeface="Courier New" panose="02070309020205020404"/>
              </a:rPr>
              <a:t>c&gt;b&gt;a</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自主复习检测</a:t>
            </a:r>
            <a:endParaRPr lang="zh-CN" altLang="en-US" dirty="0"/>
          </a:p>
        </p:txBody>
      </p:sp>
      <p:sp>
        <p:nvSpPr>
          <p:cNvPr id="3" name="内容占位符 2"/>
          <p:cNvSpPr>
            <a:spLocks noGrp="1"/>
          </p:cNvSpPr>
          <p:nvPr>
            <p:ph idx="1"/>
          </p:nvPr>
        </p:nvSpPr>
        <p:spPr/>
        <p:txBody>
          <a:bodyPr>
            <a:normAutofit/>
          </a:bodyPr>
          <a:lstStyle/>
          <a:p>
            <a:pPr marL="514350" indent="-514350">
              <a:lnSpc>
                <a:spcPct val="120000"/>
              </a:lnSpc>
              <a:buFont typeface="+mj-lt"/>
              <a:buAutoNum type="arabicPeriod"/>
            </a:pPr>
            <a:r>
              <a:rPr lang="zh-CN" altLang="en-US" b="1" dirty="0"/>
              <a:t>植物细胞原生质层的组成是</a:t>
            </a:r>
            <a:r>
              <a:rPr lang="en-US" altLang="zh-CN" b="1" dirty="0"/>
              <a:t>?</a:t>
            </a:r>
            <a:endParaRPr lang="zh-CN" altLang="en-US" b="1" dirty="0"/>
          </a:p>
          <a:p>
            <a:pPr marL="514350" indent="-514350">
              <a:lnSpc>
                <a:spcPct val="120000"/>
              </a:lnSpc>
              <a:buFont typeface="+mj-lt"/>
              <a:buAutoNum type="arabicPeriod"/>
            </a:pPr>
            <a:r>
              <a:rPr lang="zh-CN" altLang="en-US" b="1" dirty="0"/>
              <a:t>成熟植物细胞发生质壁分离的原因是</a:t>
            </a:r>
            <a:r>
              <a:rPr lang="en-US" altLang="zh-CN" b="1" dirty="0"/>
              <a:t>?</a:t>
            </a:r>
            <a:endParaRPr lang="zh-CN" altLang="en-US" b="1" dirty="0"/>
          </a:p>
          <a:p>
            <a:pPr marL="514350" indent="-514350">
              <a:lnSpc>
                <a:spcPct val="120000"/>
              </a:lnSpc>
              <a:buFont typeface="+mj-lt"/>
              <a:buAutoNum type="arabicPeriod"/>
            </a:pPr>
            <a:r>
              <a:rPr lang="zh-CN" altLang="en-US" b="1" dirty="0"/>
              <a:t>与主动运输有关的细胞器主要是哪两种，并说明其作用</a:t>
            </a:r>
            <a:endParaRPr lang="zh-CN" altLang="en-US" b="1" dirty="0"/>
          </a:p>
          <a:p>
            <a:pPr marL="514350" indent="-514350">
              <a:lnSpc>
                <a:spcPct val="120000"/>
              </a:lnSpc>
              <a:buFont typeface="+mj-lt"/>
              <a:buAutoNum type="arabicPeriod"/>
            </a:pPr>
            <a:r>
              <a:rPr lang="zh-CN" altLang="en-US" b="1" dirty="0"/>
              <a:t>温度对被动运输和主动运输都有影响，其原因是</a:t>
            </a:r>
            <a:r>
              <a:rPr lang="en-US" altLang="zh-CN" b="1" dirty="0"/>
              <a:t>?</a:t>
            </a:r>
            <a:endParaRPr lang="zh-CN" altLang="en-US" b="1" dirty="0"/>
          </a:p>
          <a:p>
            <a:pPr marL="514350" indent="-514350">
              <a:lnSpc>
                <a:spcPct val="120000"/>
              </a:lnSpc>
              <a:buFont typeface="+mj-lt"/>
              <a:buAutoNum type="arabicPeriod"/>
            </a:pPr>
            <a:r>
              <a:rPr lang="zh-CN" altLang="en-US" b="1" dirty="0"/>
              <a:t>从细胞膜组成和结构的角度推测，水分子进入细胞的两条途径分别是</a:t>
            </a:r>
            <a:r>
              <a:rPr lang="en-US" altLang="zh-CN" b="1" dirty="0"/>
              <a:t>?</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484784"/>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根据图中信息，</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组细胞基本可以维持原状，</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组细胞吸水膨胀，</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组细胞失水皱缩：与</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组相比，</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组细胞吸水，细胞内液渗透压降低：向</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组烧杯中加入少量葡萄糖后，刚开始外界溶液渗透压大于细胞内液渗透压，细胞失水皱缩，后来葡萄糖通过协助扩散方式进入细胞内，造成细胞内液渗透压大于外界溶液，细胞吸水恢复原状；细胞形态的改变是细胞通过渗透作用失水或吸水造成的，不消耗</a:t>
            </a:r>
            <a:r>
              <a:rPr lang="en-US" altLang="zh-CN" sz="2400" b="1" kern="100" dirty="0">
                <a:solidFill>
                  <a:srgbClr val="0000FF"/>
                </a:solidFill>
                <a:latin typeface="Times New Roman" panose="02020603050405020304"/>
                <a:ea typeface="仿宋_GB2312"/>
                <a:cs typeface="Courier New" panose="02070309020205020404"/>
              </a:rPr>
              <a:t>ATP</a:t>
            </a:r>
            <a:r>
              <a:rPr lang="zh-CN" altLang="zh-CN" sz="2400" b="1" kern="100" dirty="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2350488" y="697375"/>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巧借创新实验拓展，培养长句应答及科学探究能力</a:t>
            </a:r>
            <a:endParaRPr lang="zh-CN" altLang="zh-CN" sz="1050" kern="100" dirty="0">
              <a:effectLst/>
              <a:latin typeface="宋体" panose="02010600030101010101" pitchFamily="2" charset="-122"/>
              <a:cs typeface="Courier New" panose="02070309020205020404"/>
            </a:endParaRPr>
          </a:p>
        </p:txBody>
      </p:sp>
      <p:pic>
        <p:nvPicPr>
          <p:cNvPr id="15362" name="Picture 2" descr="命题角度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376" y="873778"/>
            <a:ext cx="1776339" cy="3879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366836" y="1352957"/>
            <a:ext cx="114177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成都市一诊）</a:t>
            </a:r>
            <a:r>
              <a:rPr lang="zh-CN" altLang="zh-CN" sz="2400" b="1" kern="100" dirty="0">
                <a:latin typeface="Times New Roman" panose="02020603050405020304"/>
                <a:cs typeface="Times New Roman" panose="02020603050405020304"/>
              </a:rPr>
              <a:t>科学家研究发现，细胞膜的跨膜蛋白中，有一种与水的跨膜运输有关的水通道蛋白。回答下列问题：</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）细胞膜上跨膜蛋白的合成类似于分泌蛋白，核糖体上合成的肽链，需要</a:t>
            </a:r>
            <a:r>
              <a:rPr lang="zh-CN" altLang="zh-CN" sz="2400" b="1" kern="100" dirty="0" smtClean="0">
                <a:latin typeface="Times New Roman" panose="02020603050405020304"/>
                <a:cs typeface="Times New Roman" panose="02020603050405020304"/>
              </a:rPr>
              <a:t>在</a:t>
            </a:r>
            <a:endParaRPr lang="en-US" altLang="zh-CN" sz="2400" b="1" kern="100" dirty="0" smtClean="0">
              <a:latin typeface="Times New Roman" panose="02020603050405020304"/>
              <a:cs typeface="Times New Roman" panose="020206030504050203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en-US" altLang="zh-CN" sz="2400" b="1" u="sng" kern="100" dirty="0" smtClean="0">
                <a:latin typeface="Times New Roman" panose="02020603050405020304"/>
                <a:cs typeface="Times New Roman" panose="02020603050405020304"/>
              </a:rPr>
              <a:t>  </a:t>
            </a:r>
            <a:r>
              <a:rPr lang="en-US" altLang="zh-CN" sz="2400" b="1" u="sng" kern="100" dirty="0">
                <a:latin typeface="Times New Roman" panose="02020603050405020304"/>
                <a:cs typeface="Times New Roman" panose="02020603050405020304"/>
              </a:rPr>
              <a:t>	</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中加工和修饰后，再运输到细胞膜上。</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）从细胞膜的结构分析，由于</a:t>
            </a:r>
            <a:r>
              <a:rPr lang="en-US" altLang="zh-CN" sz="2400" b="1" kern="100" dirty="0">
                <a:latin typeface="Times New Roman" panose="02020603050405020304"/>
                <a:cs typeface="Courier New" panose="02070309020205020404"/>
              </a:rPr>
              <a:t>_____________________________________</a:t>
            </a:r>
            <a:r>
              <a:rPr lang="zh-CN" altLang="zh-CN" sz="2400" b="1" kern="100" dirty="0" smtClean="0">
                <a:latin typeface="Times New Roman" panose="02020603050405020304"/>
                <a:cs typeface="Times New Roman" panose="02020603050405020304"/>
              </a:rPr>
              <a:t>，水分子</a:t>
            </a:r>
            <a:r>
              <a:rPr lang="zh-CN" altLang="zh-CN" sz="2400" b="1" kern="100" dirty="0">
                <a:latin typeface="Times New Roman" panose="02020603050405020304"/>
                <a:cs typeface="Times New Roman" panose="02020603050405020304"/>
              </a:rPr>
              <a:t>自由扩散通过细胞膜时会受到一定的阻碍。现在研究确认，细胞膜上的水通道蛋白能帮助水分子从低渗溶液向高渗溶液方向跨膜运输，这种水分子跨膜运输的方式是</a:t>
            </a:r>
            <a:r>
              <a:rPr lang="zh-CN" altLang="zh-CN" sz="2400" b="1" u="sng" kern="100" dirty="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）哺乳动物红细胞在低渗溶液中能迅速吸水涨破，有人推测这可能与水通道蛋白有关。请设计实验，验证这个推测是正确的。（要求：写出实验思路、预期实验结果）</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）细胞膜上跨膜蛋白的合成类似于分泌蛋白，首先在核糖体上合成肽链，肽链还需要在内质网和高尔基体中加工修饰后，再运输到细胞膜上。（</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磷脂双分子层构成细胞膜的骨架，由于磷脂双分子层内部具有疏水性，水分子以自由扩散方式通过细胞膜时会受到一定的阻碍。水分子借助细胞膜上的水通道蛋白从低渗溶液向高渗溶液方向跨膜运输，运输方式是协助扩散</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实验目的是验证哺乳动物红细胞的吸水涨破与水通道蛋白有关，所以自变量是有无水通道蛋白，因变量是细胞吸水涨破所需的时间。对照实验的设计应遵循单一变量原则和对照原则，应将实验分为甲、乙两组，乙组作为对照组，其红细胞膜上的水通道蛋白不被破坏；甲组作为实验组，其红细胞膜上的水通道蛋白被破坏；甲、乙两组无关变量均应相同且适宜；将两组细胞同时置于蒸馏水中，测定两组细胞吸水涨破所需的时间。根据本实验的目的可知，本实验的预期结果：乙组吸水涨破所需时间短，说明推测正确。</a:t>
            </a:r>
            <a:endParaRPr lang="zh-CN" altLang="zh-CN" sz="1050" kern="100" dirty="0">
              <a:solidFill>
                <a:srgbClr val="0000FF"/>
              </a:solidFill>
              <a:effectLst/>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44824"/>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）内质网和高尔基体　（</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）磷脂双分子层内部具有疏水性（合理即可）　协助扩散　（</a:t>
            </a:r>
            <a:r>
              <a:rPr lang="en-US" altLang="zh-CN" sz="2400" b="1" kern="100" dirty="0">
                <a:solidFill>
                  <a:srgbClr val="FF0000"/>
                </a:solidFill>
                <a:latin typeface="Times New Roman" panose="02020603050405020304"/>
                <a:cs typeface="Courier New" panose="02070309020205020404"/>
              </a:rPr>
              <a:t>3</a:t>
            </a:r>
            <a:r>
              <a:rPr lang="zh-CN" altLang="zh-CN" sz="2400" b="1" kern="100" dirty="0">
                <a:solidFill>
                  <a:srgbClr val="FF0000"/>
                </a:solidFill>
                <a:latin typeface="Times New Roman" panose="02020603050405020304"/>
                <a:cs typeface="Times New Roman" panose="02020603050405020304"/>
              </a:rPr>
              <a:t>）将甲组红细胞膜上蛋白质（或水通道蛋白）破坏，乙组红细胞不做处理，然后将两组细胞同时置于蒸馏水中，测定两组细胞吸水涨破所需的时间。乙组吸水涨破所需时间短，说明推测正确。（合理即可</a:t>
            </a:r>
            <a:r>
              <a:rPr lang="zh-CN" altLang="zh-CN" sz="2400" b="1" kern="100" dirty="0" smtClean="0">
                <a:solidFill>
                  <a:srgbClr val="FF0000"/>
                </a:solidFill>
                <a:latin typeface="Times New Roman" panose="02020603050405020304"/>
                <a:cs typeface="Times New Roman" panose="02020603050405020304"/>
              </a:rPr>
              <a:t>）</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119336" y="1231007"/>
            <a:ext cx="11881405"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真题重组　判断正误</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α</a:t>
            </a:r>
            <a:r>
              <a:rPr lang="zh-CN" altLang="zh-CN" sz="2400" b="1" kern="100" dirty="0">
                <a:latin typeface="Times New Roman" panose="02020603050405020304"/>
                <a:cs typeface="Times New Roman" panose="02020603050405020304"/>
              </a:rPr>
              <a:t>－淀粉酶从糊粉层细胞排到细胞外的方式是逆浓度梯度经协助扩散排出</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7B</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）物质通过脂质双分子层的扩散速率与其脂溶性有关</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2016·</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1D</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ATP</a:t>
            </a:r>
            <a:r>
              <a:rPr lang="zh-CN" altLang="zh-CN" sz="2400" b="1" kern="100" dirty="0">
                <a:latin typeface="Times New Roman" panose="02020603050405020304"/>
                <a:cs typeface="Times New Roman" panose="02020603050405020304"/>
              </a:rPr>
              <a:t>可为物质跨膜运输提供能量</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2015·</a:t>
            </a:r>
            <a:r>
              <a:rPr lang="zh-CN" altLang="zh-CN" sz="2400" b="1" kern="100" dirty="0">
                <a:latin typeface="Times New Roman" panose="02020603050405020304"/>
                <a:ea typeface="楷体_GB2312"/>
                <a:cs typeface="Times New Roman" panose="02020603050405020304"/>
              </a:rPr>
              <a:t>海南卷，</a:t>
            </a:r>
            <a:r>
              <a:rPr lang="en-US" altLang="zh-CN" sz="2400" b="1" kern="100" dirty="0">
                <a:latin typeface="Times New Roman" panose="02020603050405020304"/>
                <a:ea typeface="楷体_GB2312"/>
                <a:cs typeface="Courier New" panose="02070309020205020404"/>
              </a:rPr>
              <a:t>3B</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）与白色花瓣相比，采用红色花瓣更有利于质壁分离现象的观察</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2014·</a:t>
            </a:r>
            <a:r>
              <a:rPr lang="zh-CN" altLang="zh-CN" sz="2400" b="1" kern="100" dirty="0">
                <a:latin typeface="Times New Roman" panose="02020603050405020304"/>
                <a:ea typeface="楷体_GB2312"/>
                <a:cs typeface="Times New Roman" panose="02020603050405020304"/>
              </a:rPr>
              <a:t>全国</a:t>
            </a:r>
            <a:r>
              <a:rPr lang="zh-CN" altLang="zh-CN" sz="2400" b="1" kern="100" dirty="0" smtClean="0">
                <a:latin typeface="Times New Roman" panose="02020603050405020304"/>
                <a:ea typeface="楷体_GB2312"/>
                <a:cs typeface="Times New Roman" panose="02020603050405020304"/>
              </a:rPr>
              <a:t>卷</a:t>
            </a:r>
            <a:endParaRPr lang="en-US" altLang="zh-CN" sz="2400" b="1" kern="100" dirty="0" smtClean="0">
              <a:latin typeface="Times New Roman" panose="02020603050405020304"/>
              <a:ea typeface="楷体_GB2312"/>
              <a:cs typeface="Times New Roman" panose="02020603050405020304"/>
            </a:endParaRPr>
          </a:p>
          <a:p>
            <a:pPr marL="252095" indent="-457200" algn="just">
              <a:lnSpc>
                <a:spcPct val="150000"/>
              </a:lnSpc>
              <a:spcAft>
                <a:spcPts val="0"/>
              </a:spcAft>
              <a:tabLst>
                <a:tab pos="2790825" algn="l"/>
              </a:tabLst>
            </a:pPr>
            <a:r>
              <a:rPr lang="en-US" altLang="zh-CN" sz="2400" b="1" kern="100" dirty="0">
                <a:latin typeface="Times New Roman" panose="02020603050405020304"/>
                <a:ea typeface="楷体_GB2312"/>
                <a:cs typeface="Times New Roman" panose="02020603050405020304"/>
              </a:rPr>
              <a:t>	</a:t>
            </a:r>
            <a:r>
              <a:rPr lang="en-US" altLang="zh-CN" sz="2400" b="1" kern="100" dirty="0" smtClean="0">
                <a:latin typeface="宋体" panose="02010600030101010101" pitchFamily="2" charset="-122"/>
                <a:ea typeface="楷体_GB2312"/>
                <a:cs typeface="Times New Roman" panose="02020603050405020304"/>
              </a:rPr>
              <a:t>Ⅰ</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4A</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cs typeface="Times New Roman" panose="02020603050405020304"/>
              </a:rPr>
              <a:t>）植物细胞通过主动运输吸收不同矿质元素离子的速率都相同</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2013·</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Ⅰ</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
        <p:nvSpPr>
          <p:cNvPr id="2" name="矩形 1"/>
          <p:cNvSpPr/>
          <p:nvPr/>
        </p:nvSpPr>
        <p:spPr>
          <a:xfrm>
            <a:off x="2250107" y="517222"/>
            <a:ext cx="7600157" cy="715581"/>
          </a:xfrm>
          <a:prstGeom prst="rect">
            <a:avLst/>
          </a:prstGeom>
        </p:spPr>
        <p:txBody>
          <a:bodyPr wrap="none">
            <a:spAutoFit/>
          </a:bodyPr>
          <a:p>
            <a:pPr algn="ctr">
              <a:lnSpc>
                <a:spcPct val="150000"/>
              </a:lnSpc>
              <a:spcAft>
                <a:spcPts val="0"/>
              </a:spcAft>
              <a:tabLst>
                <a:tab pos="2790825" algn="l"/>
              </a:tabLst>
            </a:pPr>
            <a:r>
              <a:rPr lang="zh-CN" altLang="zh-CN" sz="3200" b="1" kern="100">
                <a:latin typeface="Times New Roman" panose="02020603050405020304"/>
                <a:ea typeface="黑体" panose="02010609060101010101" charset="-122"/>
                <a:cs typeface="Times New Roman" panose="02020603050405020304"/>
              </a:rPr>
              <a:t>考点二　物质跨膜运输的方式及</a:t>
            </a:r>
            <a:r>
              <a:rPr lang="zh-CN" altLang="zh-CN" sz="3200" b="1" kern="100" smtClean="0">
                <a:latin typeface="Times New Roman" panose="02020603050405020304"/>
                <a:ea typeface="黑体" panose="02010609060101010101" charset="-122"/>
                <a:cs typeface="Times New Roman" panose="02020603050405020304"/>
              </a:rPr>
              <a:t>影响因素</a:t>
            </a:r>
            <a:endParaRPr lang="zh-CN" altLang="zh-CN" sz="1200" kern="10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62706"/>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提示</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α</a:t>
            </a:r>
            <a:r>
              <a:rPr lang="zh-CN" altLang="zh-CN" sz="2400" b="1" kern="100" dirty="0">
                <a:solidFill>
                  <a:srgbClr val="0000FF"/>
                </a:solidFill>
                <a:latin typeface="Times New Roman" panose="02020603050405020304"/>
                <a:ea typeface="仿宋_GB2312"/>
                <a:cs typeface="Times New Roman" panose="02020603050405020304"/>
              </a:rPr>
              <a:t>－淀粉酶的化学本质是蛋白质，从糊粉层排到细胞外的方式是胞吐。</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4</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5</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　不相同，与载体蛋白数量有关</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blinds(horizontal)">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696740"/>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2</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深挖教材</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a:cs typeface="Times New Roman" panose="02020603050405020304"/>
              </a:rPr>
              <a:t>	</a:t>
            </a:r>
            <a:r>
              <a:rPr lang="zh-CN" altLang="zh-CN" sz="2400" b="1" kern="100" dirty="0" smtClean="0">
                <a:latin typeface="Times New Roman" panose="02020603050405020304"/>
                <a:ea typeface="楷体_GB2312"/>
                <a:cs typeface="Times New Roman" panose="02020603050405020304"/>
              </a:rPr>
              <a:t>（</a:t>
            </a:r>
            <a:r>
              <a:rPr lang="zh-CN" altLang="zh-CN" sz="2400" b="1" kern="100" dirty="0">
                <a:latin typeface="Times New Roman" panose="02020603050405020304"/>
                <a:ea typeface="楷体_GB2312"/>
                <a:cs typeface="Times New Roman" panose="02020603050405020304"/>
              </a:rPr>
              <a:t>人教版必修</a:t>
            </a:r>
            <a:r>
              <a:rPr lang="en-US" altLang="zh-CN" sz="2400" b="1" kern="100" dirty="0">
                <a:latin typeface="Times New Roman" panose="02020603050405020304"/>
                <a:ea typeface="楷体_GB2312"/>
                <a:cs typeface="Courier New" panose="02070309020205020404"/>
              </a:rPr>
              <a:t>1P</a:t>
            </a:r>
            <a:r>
              <a:rPr lang="en-US" altLang="zh-CN" sz="2400" b="1" kern="100" baseline="-25000" dirty="0">
                <a:latin typeface="Times New Roman" panose="02020603050405020304"/>
                <a:ea typeface="楷体_GB2312"/>
                <a:cs typeface="Courier New" panose="02070309020205020404"/>
              </a:rPr>
              <a:t>72</a:t>
            </a:r>
            <a:r>
              <a:rPr lang="zh-CN" altLang="zh-CN" sz="2400" b="1" kern="100" dirty="0">
                <a:latin typeface="Times New Roman" panose="02020603050405020304"/>
                <a:ea typeface="楷体_GB2312"/>
                <a:cs typeface="Times New Roman" panose="02020603050405020304"/>
              </a:rPr>
              <a:t>旁栏思考题拓展）</a:t>
            </a:r>
            <a:r>
              <a:rPr lang="zh-CN" altLang="zh-CN" sz="2400" b="1" kern="100" dirty="0">
                <a:latin typeface="Times New Roman" panose="02020603050405020304"/>
                <a:cs typeface="Times New Roman" panose="02020603050405020304"/>
              </a:rPr>
              <a:t>免疫细胞行使免疫功能时，会涉及胞吞和胞吐两种方式，这两种方式的共同点是什么？</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0000FF"/>
                </a:solidFill>
                <a:latin typeface="Times New Roman" panose="02020603050405020304"/>
                <a:ea typeface="黑体" panose="02010609060101010101" charset="-122"/>
                <a:cs typeface="Times New Roman" panose="02020603050405020304"/>
              </a:rPr>
              <a:t>提示</a:t>
            </a:r>
            <a:r>
              <a:rPr lang="zh-CN" altLang="zh-CN" sz="2400" b="1" kern="100" dirty="0">
                <a:solidFill>
                  <a:srgbClr val="0000FF"/>
                </a:solidFill>
                <a:latin typeface="Times New Roman" panose="02020603050405020304"/>
                <a:ea typeface="仿宋_GB2312"/>
                <a:cs typeface="Times New Roman" panose="02020603050405020304"/>
              </a:rPr>
              <a:t>　能运输生物大分子等；运输过程中形成囊泡；需要消耗能量</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blinds(horizontal)">
                                      <p:cBhvr>
                                        <p:cTn id="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397810" y="1646798"/>
            <a:ext cx="1130474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3</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边角拾遗</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a:t>
            </a:r>
            <a:r>
              <a:rPr lang="zh-CN" altLang="zh-CN" sz="2400" b="1" kern="100" dirty="0">
                <a:latin typeface="Times New Roman" panose="02020603050405020304"/>
                <a:ea typeface="楷体_GB2312"/>
                <a:cs typeface="Times New Roman" panose="02020603050405020304"/>
              </a:rPr>
              <a:t>（人教版必修</a:t>
            </a:r>
            <a:r>
              <a:rPr lang="en-US" altLang="zh-CN" sz="2400" b="1" kern="100" dirty="0">
                <a:latin typeface="Times New Roman" panose="02020603050405020304"/>
                <a:ea typeface="楷体_GB2312"/>
                <a:cs typeface="Courier New" panose="02070309020205020404"/>
              </a:rPr>
              <a:t>1 P</a:t>
            </a:r>
            <a:r>
              <a:rPr lang="en-US" altLang="zh-CN" sz="2400" b="1" kern="100" baseline="-25000" dirty="0">
                <a:latin typeface="Times New Roman" panose="02020603050405020304"/>
                <a:ea typeface="楷体_GB2312"/>
                <a:cs typeface="Courier New" panose="02070309020205020404"/>
              </a:rPr>
              <a:t>73</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与社会联系</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囊性纤维病是细胞中某种蛋白质结构异常，影响了</a:t>
            </a:r>
            <a:r>
              <a:rPr lang="en-US" altLang="zh-CN" sz="2400" b="1" kern="100" dirty="0">
                <a:latin typeface="Times New Roman" panose="02020603050405020304"/>
                <a:cs typeface="Courier New" panose="02070309020205020404"/>
              </a:rPr>
              <a:t>Na</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和</a:t>
            </a:r>
            <a:r>
              <a:rPr lang="en-US" altLang="zh-CN" sz="2400" b="1" kern="100" dirty="0" err="1">
                <a:latin typeface="Times New Roman" panose="02020603050405020304"/>
                <a:cs typeface="Courier New" panose="02070309020205020404"/>
              </a:rPr>
              <a:t>Cl</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的跨膜运输，这一事例说明这种结构蛋白属于细胞膜上</a:t>
            </a:r>
            <a:r>
              <a:rPr lang="zh-CN" altLang="zh-CN" sz="2400" b="1" kern="100" dirty="0" smtClean="0">
                <a:latin typeface="Times New Roman" panose="02020603050405020304"/>
                <a:cs typeface="Times New Roman" panose="02020603050405020304"/>
              </a:rPr>
              <a:t>的</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也反映了细胞膜对离子的吸收具有选择性是通过细胞膜</a:t>
            </a:r>
            <a:r>
              <a:rPr lang="zh-CN" altLang="zh-CN" sz="2400" b="1" kern="100" dirty="0" smtClean="0">
                <a:latin typeface="Times New Roman" panose="02020603050405020304"/>
                <a:cs typeface="Times New Roman" panose="02020603050405020304"/>
              </a:rPr>
              <a:t>上</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来</a:t>
            </a:r>
            <a:r>
              <a:rPr lang="zh-CN" altLang="zh-CN" sz="2400" b="1" kern="100" dirty="0">
                <a:latin typeface="Times New Roman" panose="02020603050405020304"/>
                <a:cs typeface="Times New Roman" panose="02020603050405020304"/>
              </a:rPr>
              <a:t>实现的</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
        <p:nvSpPr>
          <p:cNvPr id="3" name="矩形 2"/>
          <p:cNvSpPr/>
          <p:nvPr/>
        </p:nvSpPr>
        <p:spPr>
          <a:xfrm>
            <a:off x="913954" y="3412778"/>
            <a:ext cx="1422184" cy="461665"/>
          </a:xfrm>
          <a:prstGeom prst="rect">
            <a:avLst/>
          </a:prstGeom>
        </p:spPr>
        <p:txBody>
          <a:bodyPr wrap="none">
            <a:spAutoFit/>
          </a:bodyPr>
          <a:lstStyle/>
          <a:p>
            <a:r>
              <a:rPr lang="zh-CN" altLang="en-US" sz="2400" b="1" smtClean="0">
                <a:solidFill>
                  <a:srgbClr val="FF0000"/>
                </a:solidFill>
                <a:latin typeface="Times New Roman" panose="02020603050405020304" pitchFamily="18" charset="0"/>
                <a:cs typeface="Times New Roman" panose="02020603050405020304" pitchFamily="18" charset="0"/>
              </a:rPr>
              <a:t>载体蛋白</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828298" y="3975194"/>
            <a:ext cx="3278462" cy="461665"/>
          </a:xfrm>
          <a:prstGeom prst="rect">
            <a:avLst/>
          </a:prstGeom>
        </p:spPr>
        <p:txBody>
          <a:bodyPr wrap="none">
            <a:spAutoFit/>
          </a:bodyPr>
          <a:lstStyle/>
          <a:p>
            <a:r>
              <a:rPr lang="zh-CN" altLang="en-US" sz="2400" b="1" smtClean="0">
                <a:solidFill>
                  <a:srgbClr val="FF0000"/>
                </a:solidFill>
                <a:latin typeface="Times New Roman" panose="02020603050405020304" pitchFamily="18" charset="0"/>
                <a:cs typeface="Times New Roman" panose="02020603050405020304" pitchFamily="18" charset="0"/>
              </a:rPr>
              <a:t>载体蛋白的种类和数量</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77009"/>
            <a:ext cx="116472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a:t>
            </a:r>
            <a:r>
              <a:rPr lang="zh-CN" altLang="zh-CN" sz="2400" b="1" kern="100" dirty="0">
                <a:latin typeface="Times New Roman" panose="02020603050405020304"/>
                <a:ea typeface="楷体_GB2312"/>
                <a:cs typeface="Times New Roman" panose="02020603050405020304"/>
              </a:rPr>
              <a:t>（人教版必修</a:t>
            </a:r>
            <a:r>
              <a:rPr lang="en-US" altLang="zh-CN" sz="2400" b="1" kern="100" dirty="0">
                <a:latin typeface="Times New Roman" panose="02020603050405020304"/>
                <a:ea typeface="楷体_GB2312"/>
                <a:cs typeface="Courier New" panose="02070309020205020404"/>
              </a:rPr>
              <a:t>1P</a:t>
            </a:r>
            <a:r>
              <a:rPr lang="en-US" altLang="zh-CN" sz="2400" b="1" kern="100" baseline="-25000" dirty="0">
                <a:latin typeface="Times New Roman" panose="02020603050405020304"/>
                <a:ea typeface="楷体_GB2312"/>
                <a:cs typeface="Courier New" panose="02070309020205020404"/>
              </a:rPr>
              <a:t>74</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科学前沿</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拓展）</a:t>
            </a:r>
            <a:r>
              <a:rPr lang="en-US" altLang="zh-CN" sz="2400" b="1" kern="100" dirty="0">
                <a:latin typeface="Times New Roman" panose="02020603050405020304"/>
                <a:cs typeface="Courier New" panose="02070309020205020404"/>
              </a:rPr>
              <a:t>2003</a:t>
            </a:r>
            <a:r>
              <a:rPr lang="zh-CN" altLang="zh-CN" sz="2400" b="1" kern="100" dirty="0">
                <a:latin typeface="Times New Roman" panose="02020603050405020304"/>
                <a:cs typeface="Times New Roman" panose="02020603050405020304"/>
              </a:rPr>
              <a:t>年诺贝尔化学奖授予了研究细胞膜水通道蛋白的科学家。请思考离子通道蛋白与载体蛋白的异同。</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提示</a:t>
            </a:r>
            <a:r>
              <a:rPr lang="zh-CN" altLang="zh-CN" sz="2400" b="1" kern="100" dirty="0">
                <a:solidFill>
                  <a:srgbClr val="0000FF"/>
                </a:solidFill>
                <a:latin typeface="Times New Roman" panose="02020603050405020304"/>
                <a:ea typeface="仿宋_GB2312"/>
                <a:cs typeface="Times New Roman" panose="02020603050405020304"/>
              </a:rPr>
              <a:t>　离子通道蛋白和载体蛋白的异同</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相同点：化学本质均为蛋白质、分布均在细胞的膜结构中、都有控制特定物质跨膜运输的功能。</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仿宋_GB2312"/>
                <a:cs typeface="Times New Roman" panose="02020603050405020304"/>
              </a:rPr>
              <a:t>不同点：（</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）通道蛋白参与的只是被动运输，在运输过程中并不与被运输的分子结合，也不会移动，并且是从高浓度向低浓度运输，所以运输时不消耗能量。（</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）载体蛋白参与的有主动运输和协助扩散，在运输过程中与相应的分子结合，并且会移动，在主动运输过程中由低浓度侧向高浓度运输，且消耗能量；在协助扩散过程中，由高浓度侧向低浓度侧运动，不消耗能量</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blinds(horizontal)">
                                      <p:cBhvr>
                                        <p:cTn id="10" dur="500"/>
                                        <p:tgtEl>
                                          <p:spTgt spid="1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blinds(horizontal)">
                                      <p:cBhvr>
                                        <p:cTn id="1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Autofit/>
          </a:bodyPr>
          <a:lstStyle/>
          <a:p>
            <a:pPr algn="just">
              <a:lnSpc>
                <a:spcPct val="140000"/>
              </a:lnSpc>
              <a:spcAft>
                <a:spcPts val="0"/>
              </a:spcAft>
            </a:pPr>
            <a:r>
              <a:rPr lang="en-US" altLang="zh-CN" sz="2800" kern="100" dirty="0">
                <a:latin typeface="Times New Roman" panose="02020603050405020304"/>
                <a:ea typeface="华文细黑" panose="02010600040101010101" charset="-122"/>
                <a:cs typeface="Courier New" panose="02070309020205020404"/>
                <a:sym typeface="+mn-ea"/>
              </a:rPr>
              <a:t>1.</a:t>
            </a:r>
            <a:r>
              <a:rPr lang="zh-CN" altLang="zh-CN" sz="2800" kern="100" dirty="0">
                <a:latin typeface="Times New Roman" panose="02020603050405020304"/>
                <a:ea typeface="华文细黑" panose="02010600040101010101" charset="-122"/>
                <a:cs typeface="Times New Roman" panose="02020603050405020304"/>
                <a:sym typeface="+mn-ea"/>
              </a:rPr>
              <a:t>植物细胞原生质层的组成是</a:t>
            </a:r>
            <a:r>
              <a:rPr lang="zh-CN" altLang="zh-CN" sz="2800" b="1" kern="100" dirty="0">
                <a:solidFill>
                  <a:srgbClr val="FF0000"/>
                </a:solidFill>
                <a:latin typeface="Times New Roman" panose="02020603050405020304"/>
                <a:ea typeface="华文细黑" panose="02010600040101010101" charset="-122"/>
                <a:cs typeface="Times New Roman" panose="02020603050405020304"/>
                <a:sym typeface="+mn-ea"/>
              </a:rPr>
              <a:t>细胞膜和液泡膜以及两层膜之间的细胞质</a:t>
            </a:r>
            <a:r>
              <a:rPr lang="zh-CN" altLang="zh-CN" sz="2800" kern="100" dirty="0">
                <a:latin typeface="Times New Roman" panose="02020603050405020304"/>
                <a:ea typeface="华文细黑" panose="02010600040101010101" charset="-122"/>
                <a:cs typeface="Times New Roman" panose="02020603050405020304"/>
                <a:sym typeface="+mn-ea"/>
              </a:rPr>
              <a:t>。</a:t>
            </a:r>
            <a:endParaRPr lang="zh-CN" altLang="zh-CN" sz="2800" kern="100" dirty="0">
              <a:latin typeface="宋体" panose="02010600030101010101" pitchFamily="2" charset="-122"/>
              <a:cs typeface="Courier New" panose="02070309020205020404"/>
            </a:endParaRPr>
          </a:p>
          <a:p>
            <a:pPr algn="just">
              <a:lnSpc>
                <a:spcPct val="140000"/>
              </a:lnSpc>
              <a:spcAft>
                <a:spcPts val="0"/>
              </a:spcAft>
            </a:pPr>
            <a:r>
              <a:rPr lang="en-US" altLang="zh-CN" sz="2800" kern="100" dirty="0">
                <a:latin typeface="Times New Roman" panose="02020603050405020304"/>
                <a:ea typeface="华文细黑" panose="02010600040101010101" charset="-122"/>
                <a:cs typeface="Courier New" panose="02070309020205020404"/>
                <a:sym typeface="+mn-ea"/>
              </a:rPr>
              <a:t>2.</a:t>
            </a:r>
            <a:r>
              <a:rPr lang="zh-CN" altLang="zh-CN" sz="2800" kern="100" dirty="0">
                <a:latin typeface="Times New Roman" panose="02020603050405020304"/>
                <a:ea typeface="华文细黑" panose="02010600040101010101" charset="-122"/>
                <a:cs typeface="Times New Roman" panose="02020603050405020304"/>
                <a:sym typeface="+mn-ea"/>
              </a:rPr>
              <a:t>成熟植物细胞发生质壁分离的原因是</a:t>
            </a:r>
            <a:r>
              <a:rPr lang="zh-CN" altLang="zh-CN" sz="2800" b="1" kern="100" dirty="0">
                <a:solidFill>
                  <a:srgbClr val="FF0000"/>
                </a:solidFill>
                <a:latin typeface="Times New Roman" panose="02020603050405020304"/>
                <a:ea typeface="华文细黑" panose="02010600040101010101" charset="-122"/>
                <a:cs typeface="Times New Roman" panose="02020603050405020304"/>
                <a:sym typeface="+mn-ea"/>
              </a:rPr>
              <a:t>外界溶液的浓度大于细胞液浓度，且原生质层比细胞壁伸缩性大</a:t>
            </a:r>
            <a:r>
              <a:rPr lang="zh-CN" altLang="zh-CN" sz="2800" kern="100" dirty="0">
                <a:latin typeface="Times New Roman" panose="02020603050405020304"/>
                <a:ea typeface="华文细黑" panose="02010600040101010101" charset="-122"/>
                <a:cs typeface="Times New Roman" panose="02020603050405020304"/>
                <a:sym typeface="+mn-ea"/>
              </a:rPr>
              <a:t>。</a:t>
            </a:r>
            <a:endParaRPr lang="zh-CN" altLang="zh-CN" sz="2800" kern="100" dirty="0">
              <a:latin typeface="宋体" panose="02010600030101010101" pitchFamily="2" charset="-122"/>
              <a:cs typeface="Courier New" panose="02070309020205020404"/>
            </a:endParaRPr>
          </a:p>
          <a:p>
            <a:pPr algn="just">
              <a:lnSpc>
                <a:spcPct val="140000"/>
              </a:lnSpc>
              <a:spcAft>
                <a:spcPts val="0"/>
              </a:spcAft>
            </a:pPr>
            <a:r>
              <a:rPr lang="en-US" altLang="zh-CN" sz="2800" kern="100" dirty="0">
                <a:latin typeface="Times New Roman" panose="02020603050405020304"/>
                <a:ea typeface="华文细黑" panose="02010600040101010101" charset="-122"/>
                <a:cs typeface="Courier New" panose="02070309020205020404"/>
                <a:sym typeface="+mn-ea"/>
              </a:rPr>
              <a:t>3.</a:t>
            </a:r>
            <a:r>
              <a:rPr lang="zh-CN" altLang="zh-CN" sz="2800" kern="100" dirty="0">
                <a:latin typeface="Times New Roman" panose="02020603050405020304"/>
                <a:ea typeface="华文细黑" panose="02010600040101010101" charset="-122"/>
                <a:cs typeface="Times New Roman" panose="02020603050405020304"/>
                <a:sym typeface="+mn-ea"/>
              </a:rPr>
              <a:t>与主动运输有关的细胞器主要是哪两种，并说明其作用：</a:t>
            </a:r>
            <a:r>
              <a:rPr lang="zh-CN" altLang="zh-CN" sz="2800" b="1" kern="100" dirty="0">
                <a:solidFill>
                  <a:srgbClr val="FF0000"/>
                </a:solidFill>
                <a:latin typeface="Times New Roman" panose="02020603050405020304"/>
                <a:ea typeface="华文细黑" panose="02010600040101010101" charset="-122"/>
                <a:cs typeface="Times New Roman" panose="02020603050405020304"/>
                <a:sym typeface="+mn-ea"/>
              </a:rPr>
              <a:t>核糖体合成载体蛋白，线粒体为主动运输提供能量</a:t>
            </a:r>
            <a:r>
              <a:rPr lang="zh-CN" altLang="zh-CN" sz="2800" kern="100" dirty="0">
                <a:latin typeface="Times New Roman" panose="02020603050405020304"/>
                <a:ea typeface="华文细黑" panose="02010600040101010101" charset="-122"/>
                <a:cs typeface="Times New Roman" panose="02020603050405020304"/>
                <a:sym typeface="+mn-ea"/>
              </a:rPr>
              <a:t>。</a:t>
            </a:r>
            <a:endParaRPr lang="zh-CN" altLang="zh-CN" sz="2800" kern="100" dirty="0">
              <a:latin typeface="宋体" panose="02010600030101010101" pitchFamily="2" charset="-122"/>
              <a:cs typeface="Courier New" panose="02070309020205020404"/>
            </a:endParaRPr>
          </a:p>
          <a:p>
            <a:pPr algn="just">
              <a:lnSpc>
                <a:spcPct val="140000"/>
              </a:lnSpc>
              <a:spcAft>
                <a:spcPts val="0"/>
              </a:spcAft>
            </a:pPr>
            <a:r>
              <a:rPr lang="en-US" altLang="zh-CN" sz="2800" kern="100" dirty="0">
                <a:latin typeface="Times New Roman" panose="02020603050405020304"/>
                <a:ea typeface="华文细黑" panose="02010600040101010101" charset="-122"/>
                <a:cs typeface="Courier New" panose="02070309020205020404"/>
                <a:sym typeface="+mn-ea"/>
              </a:rPr>
              <a:t>4.</a:t>
            </a:r>
            <a:r>
              <a:rPr lang="zh-CN" altLang="zh-CN" sz="2800" kern="100" dirty="0">
                <a:latin typeface="Times New Roman" panose="02020603050405020304"/>
                <a:ea typeface="华文细黑" panose="02010600040101010101" charset="-122"/>
                <a:cs typeface="Times New Roman" panose="02020603050405020304"/>
                <a:sym typeface="+mn-ea"/>
              </a:rPr>
              <a:t>温度对被动运输和主动运输都有影响，其原因是</a:t>
            </a:r>
            <a:r>
              <a:rPr lang="zh-CN" altLang="zh-CN" sz="2800" b="1" kern="100" dirty="0">
                <a:solidFill>
                  <a:srgbClr val="FF0000"/>
                </a:solidFill>
                <a:latin typeface="Times New Roman" panose="02020603050405020304"/>
                <a:ea typeface="华文细黑" panose="02010600040101010101" charset="-122"/>
                <a:cs typeface="Times New Roman" panose="02020603050405020304"/>
                <a:sym typeface="+mn-ea"/>
              </a:rPr>
              <a:t>温度影响磷脂分子和蛋白质分子的运动速率，影响膜的流动性</a:t>
            </a:r>
            <a:r>
              <a:rPr lang="zh-CN" altLang="zh-CN" sz="2800" kern="100" dirty="0">
                <a:latin typeface="Times New Roman" panose="02020603050405020304"/>
                <a:ea typeface="华文细黑" panose="02010600040101010101" charset="-122"/>
                <a:cs typeface="Times New Roman" panose="02020603050405020304"/>
                <a:sym typeface="+mn-ea"/>
              </a:rPr>
              <a:t>。</a:t>
            </a:r>
            <a:endParaRPr lang="zh-CN" altLang="zh-CN" sz="2800" kern="100" dirty="0">
              <a:latin typeface="宋体" panose="02010600030101010101" pitchFamily="2" charset="-122"/>
              <a:cs typeface="Courier New" panose="02070309020205020404"/>
            </a:endParaRPr>
          </a:p>
          <a:p>
            <a:pPr algn="just">
              <a:lnSpc>
                <a:spcPct val="140000"/>
              </a:lnSpc>
              <a:spcAft>
                <a:spcPts val="0"/>
              </a:spcAft>
            </a:pPr>
            <a:r>
              <a:rPr lang="en-US" altLang="zh-CN" sz="2800" kern="100" dirty="0">
                <a:latin typeface="Times New Roman" panose="02020603050405020304"/>
                <a:ea typeface="华文细黑" panose="02010600040101010101" charset="-122"/>
                <a:cs typeface="Courier New" panose="02070309020205020404"/>
                <a:sym typeface="+mn-ea"/>
              </a:rPr>
              <a:t>5.</a:t>
            </a:r>
            <a:r>
              <a:rPr lang="zh-CN" altLang="zh-CN" sz="2800" kern="100" dirty="0">
                <a:latin typeface="Times New Roman" panose="02020603050405020304"/>
                <a:ea typeface="华文细黑" panose="02010600040101010101" charset="-122"/>
                <a:cs typeface="Courier New" panose="02070309020205020404"/>
                <a:sym typeface="+mn-ea"/>
              </a:rPr>
              <a:t>从细胞膜组成和结构的角度推测，水分子进入细胞的两条途径分别是</a:t>
            </a:r>
            <a:r>
              <a:rPr lang="zh-CN" altLang="zh-CN" sz="2800" b="1" kern="100" dirty="0">
                <a:solidFill>
                  <a:srgbClr val="FF0000"/>
                </a:solidFill>
                <a:latin typeface="Times New Roman" panose="02020603050405020304"/>
                <a:ea typeface="华文细黑" panose="02010600040101010101" charset="-122"/>
                <a:cs typeface="Courier New" panose="02070309020205020404"/>
                <a:sym typeface="+mn-ea"/>
              </a:rPr>
              <a:t>通过磷脂双分子层的自由扩散和通过水通道蛋白的协助扩散</a:t>
            </a:r>
            <a:r>
              <a:rPr lang="zh-CN" altLang="zh-CN" sz="2800" kern="100" dirty="0" smtClean="0">
                <a:latin typeface="Times New Roman" panose="02020603050405020304"/>
                <a:ea typeface="华文细黑" panose="02010600040101010101" charset="-122"/>
                <a:cs typeface="Courier New" panose="02070309020205020404"/>
                <a:sym typeface="+mn-ea"/>
              </a:rPr>
              <a:t>。</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1217882"/>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命题角度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2016390"/>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884724"/>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结合物质出入细胞方式的判断，考查科学思维能力</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508969"/>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全国卷</a:t>
            </a:r>
            <a:r>
              <a:rPr lang="zh-CN" altLang="zh-CN" sz="2400" b="1" kern="100" dirty="0">
                <a:latin typeface="宋体" panose="02010600030101010101" pitchFamily="2" charset="-122"/>
                <a:ea typeface="楷体_GB2312"/>
                <a:cs typeface="Times New Roman" panose="02020603050405020304"/>
              </a:rPr>
              <a:t>Ⅱ</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下列有关物质跨膜运输的叙述，正确的是（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巨噬细胞摄入病原体的过程属于协助扩散</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固醇类激素进入靶细胞的过程属于主动运输</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神经细胞受到刺激时产生的</a:t>
            </a:r>
            <a:r>
              <a:rPr lang="en-US" altLang="zh-CN" sz="2400" b="1" kern="100" dirty="0">
                <a:latin typeface="Times New Roman" panose="02020603050405020304"/>
                <a:cs typeface="Courier New" panose="02070309020205020404"/>
              </a:rPr>
              <a:t>Na</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内流属于被动运输</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护肤品中的甘油进入皮肤细胞的过程属于</a:t>
            </a:r>
            <a:r>
              <a:rPr lang="zh-CN" altLang="zh-CN" sz="2400" b="1" kern="100" dirty="0" smtClean="0">
                <a:latin typeface="Times New Roman" panose="02020603050405020304"/>
                <a:cs typeface="Times New Roman" panose="02020603050405020304"/>
              </a:rPr>
              <a:t>主动运输</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40756"/>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巨噬细胞依赖细胞膜的流动性以胞吞的方式摄入病原体，</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错误；固醇类激素属于脂质，以自由扩散的方式进入靶细胞，</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错误；神经细胞受到刺激时，</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顺浓度梯度内流，属于被动运输，</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正确；甘油以自由扩散的方式进入细胞，</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92696"/>
            <a:ext cx="11647294"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烟台模拟）</a:t>
            </a:r>
            <a:r>
              <a:rPr lang="zh-CN" altLang="zh-CN" sz="2400" b="1" kern="100" dirty="0">
                <a:latin typeface="Times New Roman" panose="02020603050405020304"/>
                <a:cs typeface="Times New Roman" panose="02020603050405020304"/>
              </a:rPr>
              <a:t>主动运输的能量可来自</a:t>
            </a:r>
            <a:r>
              <a:rPr lang="en-US" altLang="zh-CN" sz="2400" b="1" kern="100" dirty="0">
                <a:latin typeface="Times New Roman" panose="02020603050405020304"/>
                <a:cs typeface="Courier New" panose="02070309020205020404"/>
              </a:rPr>
              <a:t>ATP</a:t>
            </a:r>
            <a:r>
              <a:rPr lang="zh-CN" altLang="zh-CN" sz="2400" b="1" kern="100" dirty="0">
                <a:latin typeface="Times New Roman" panose="02020603050405020304"/>
                <a:cs typeface="Times New Roman" panose="02020603050405020304"/>
              </a:rPr>
              <a:t>水解或电化学梯度（离子的浓度梯度），如图是与小肠上皮细胞有关的葡萄糖、</a:t>
            </a:r>
            <a:r>
              <a:rPr lang="en-US" altLang="zh-CN" sz="2400" b="1" kern="100" dirty="0">
                <a:latin typeface="Times New Roman" panose="02020603050405020304"/>
                <a:cs typeface="Courier New" panose="02070309020205020404"/>
              </a:rPr>
              <a:t>Na</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跨膜运输的示意图，其中</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表示载体蛋白，</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的个数代表分子（或离子）的浓度。据图分析，下列叙述正确的是（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21506" name="Picture 2" descr="1S108"/>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5404" y="2902803"/>
            <a:ext cx="5029558" cy="305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2847"/>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载体蛋白</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转运葡萄糖的过程中需要</a:t>
            </a:r>
            <a:r>
              <a:rPr lang="en-US" altLang="zh-CN" sz="2400" b="1" kern="100" dirty="0">
                <a:latin typeface="Times New Roman" panose="02020603050405020304"/>
                <a:cs typeface="Courier New" panose="02070309020205020404"/>
              </a:rPr>
              <a:t>ATP</a:t>
            </a:r>
            <a:r>
              <a:rPr lang="zh-CN" altLang="zh-CN" sz="2400" b="1" kern="100" dirty="0">
                <a:latin typeface="Times New Roman" panose="02020603050405020304"/>
                <a:cs typeface="Times New Roman" panose="02020603050405020304"/>
              </a:rPr>
              <a:t>水解供能</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在载体蛋白</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的协助下，小肠上皮细胞内外的</a:t>
            </a:r>
            <a:r>
              <a:rPr lang="en-US" altLang="zh-CN" sz="2400" b="1" kern="100" dirty="0">
                <a:latin typeface="Times New Roman" panose="02020603050405020304"/>
                <a:cs typeface="Courier New" panose="02070309020205020404"/>
              </a:rPr>
              <a:t>Na</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浓度趋于相等</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肠腔中的</a:t>
            </a:r>
            <a:r>
              <a:rPr lang="en-US" altLang="zh-CN" sz="2400" b="1" kern="100" dirty="0">
                <a:latin typeface="Times New Roman" panose="02020603050405020304"/>
                <a:cs typeface="Courier New" panose="02070309020205020404"/>
              </a:rPr>
              <a:t>Na</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浓度降低，会影响小肠上皮细胞吸收葡萄糖</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机体短暂的供氧不足，会影响葡萄糖由小肠上皮细胞进入</a:t>
            </a:r>
            <a:r>
              <a:rPr lang="zh-CN" altLang="zh-CN" sz="2400" b="1" kern="100" dirty="0" smtClean="0">
                <a:latin typeface="Times New Roman" panose="02020603050405020304"/>
                <a:cs typeface="Times New Roman" panose="02020603050405020304"/>
              </a:rPr>
              <a:t>组织液</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36712"/>
            <a:ext cx="1164729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载体蛋白</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转运葡萄糖是从高浓度一侧向低浓度一侧运输，为协助扩散，不需要消耗</a:t>
            </a:r>
            <a:r>
              <a:rPr lang="en-US" altLang="zh-CN" sz="2400" b="1" kern="100" dirty="0">
                <a:solidFill>
                  <a:srgbClr val="0000FF"/>
                </a:solidFill>
                <a:latin typeface="Times New Roman" panose="02020603050405020304"/>
                <a:ea typeface="仿宋_GB2312"/>
                <a:cs typeface="Courier New" panose="02070309020205020404"/>
              </a:rPr>
              <a:t>ATP</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错误；载体蛋白</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运输</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是由低浓度一侧向高浓度一侧运输，为主动运输，最终会使小肠上皮细胞内外的</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浓度差更大，</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错误；分析图示可知，葡萄糖从肠腔进入小肠上皮细胞是由低浓度一侧向高浓度一侧运输，为主动运输，所需载体与运载</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从肠腔进入小肠上皮细胞的载体蛋白相同，所需能量来自</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的电化学梯度（</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的浓度梯度），所以当肠腔中的</a:t>
            </a:r>
            <a:r>
              <a:rPr lang="en-US" altLang="zh-CN" sz="2400" b="1" kern="100" dirty="0">
                <a:solidFill>
                  <a:srgbClr val="0000FF"/>
                </a:solidFill>
                <a:latin typeface="Times New Roman" panose="02020603050405020304"/>
                <a:ea typeface="仿宋_GB2312"/>
                <a:cs typeface="Courier New" panose="02070309020205020404"/>
              </a:rPr>
              <a:t>Na</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浓度降低时，会影响小肠上皮细胞吸收葡萄糖，</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正确；葡萄糖从小肠上皮细胞进入组织液的方式是协助扩散，不消耗能量，机体短暂的供氧不足，不会影响葡萄糖由小肠上皮细胞进入组织液，</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1068446"/>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902951"/>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结合物质跨膜运输方式及影响因素，考查结构与功能观</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41286" y="1556792"/>
            <a:ext cx="114177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2017·</a:t>
            </a:r>
            <a:r>
              <a:rPr lang="zh-CN" altLang="zh-CN" sz="2400" b="1" kern="100" dirty="0">
                <a:latin typeface="Times New Roman" panose="02020603050405020304"/>
                <a:ea typeface="楷体_GB2312"/>
                <a:cs typeface="Times New Roman" panose="02020603050405020304"/>
              </a:rPr>
              <a:t>经典高考，</a:t>
            </a:r>
            <a:r>
              <a:rPr lang="en-US" altLang="zh-CN" sz="2400" b="1" kern="100" dirty="0">
                <a:latin typeface="Times New Roman" panose="02020603050405020304"/>
                <a:ea typeface="楷体_GB2312"/>
                <a:cs typeface="Courier New" panose="02070309020205020404"/>
              </a:rPr>
              <a:t>22</a:t>
            </a:r>
            <a:r>
              <a:rPr lang="zh-CN" altLang="zh-CN" sz="2400" b="1" kern="100" dirty="0">
                <a:latin typeface="Times New Roman" panose="02020603050405020304"/>
                <a:ea typeface="楷体_GB2312"/>
                <a:cs typeface="Times New Roman" panose="02020603050405020304"/>
              </a:rPr>
              <a:t>）（改编）</a:t>
            </a:r>
            <a:r>
              <a:rPr lang="zh-CN" altLang="zh-CN" sz="2400" b="1" kern="100" dirty="0">
                <a:latin typeface="Times New Roman" panose="02020603050405020304"/>
                <a:cs typeface="Times New Roman" panose="02020603050405020304"/>
              </a:rPr>
              <a:t>下图为植物光合作用同化物蔗糖在不同细胞间运输、转化过程的示意图。下列相关叙述正确的是（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22530" name="Picture 2" descr="17GS3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66186" y="2818147"/>
            <a:ext cx="5767995" cy="26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2847"/>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蔗糖的水解有利于蔗糖顺浓度梯度运输</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单糖逆浓度梯度转运至薄壁细胞</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C.ATP</a:t>
            </a:r>
            <a:r>
              <a:rPr lang="zh-CN" altLang="zh-CN" sz="2400" b="1" kern="100" dirty="0">
                <a:latin typeface="Times New Roman" panose="02020603050405020304"/>
                <a:cs typeface="Times New Roman" panose="02020603050405020304"/>
              </a:rPr>
              <a:t>生成抑制剂会直接抑制图中蔗糖的运输</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蔗糖可通过单糖转运载体转运至薄壁</a:t>
            </a:r>
            <a:r>
              <a:rPr lang="zh-CN" altLang="zh-CN" sz="2400" b="1" kern="100" dirty="0" smtClean="0">
                <a:latin typeface="Times New Roman" panose="02020603050405020304"/>
                <a:cs typeface="Times New Roman" panose="02020603050405020304"/>
              </a:rPr>
              <a:t>细胞</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548680"/>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慧眼识图　获取信息</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23554" name="Picture 2" descr="5S10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3081" y="1029930"/>
            <a:ext cx="5614863" cy="423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263352" y="5229200"/>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54553" y="1171557"/>
            <a:ext cx="11116848" cy="4489691"/>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a:solidFill>
                <a:srgbClr val="000000"/>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2790825" algn="l"/>
              </a:tabLst>
            </a:pPr>
            <a:r>
              <a:rPr lang="zh-CN" altLang="zh-CN" sz="2400" b="1" kern="100" dirty="0">
                <a:latin typeface="宋体" panose="02010600030101010101" pitchFamily="2" charset="-122"/>
                <a:cs typeface="Times New Roman" panose="02020603050405020304"/>
              </a:rPr>
              <a:t> </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三看法</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快速判定物质出入细胞的</a:t>
            </a:r>
            <a:r>
              <a:rPr lang="zh-CN" altLang="zh-CN" sz="2400" b="1" kern="100" dirty="0" smtClean="0">
                <a:latin typeface="Times New Roman" panose="02020603050405020304"/>
                <a:ea typeface="黑体" panose="02010609060101010101" charset="-122"/>
                <a:cs typeface="Times New Roman" panose="02020603050405020304"/>
              </a:rPr>
              <a:t>方式</a:t>
            </a:r>
            <a:endParaRPr lang="en-US" altLang="zh-CN" sz="2400" b="1" kern="100" dirty="0" smtClean="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smtClean="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smtClean="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en-US" altLang="zh-CN" sz="2400" b="1" kern="100" dirty="0" smtClean="0">
              <a:latin typeface="Times New Roman" panose="02020603050405020304"/>
              <a:ea typeface="黑体" panose="02010609060101010101" charset="-122"/>
              <a:cs typeface="Times New Roman" panose="02020603050405020304"/>
            </a:endParaRPr>
          </a:p>
          <a:p>
            <a:pPr algn="just">
              <a:lnSpc>
                <a:spcPct val="150000"/>
              </a:lnSpc>
              <a:spcAft>
                <a:spcPts val="0"/>
              </a:spcAft>
              <a:tabLst>
                <a:tab pos="2790825" algn="l"/>
              </a:tabLst>
            </a:pPr>
            <a:endParaRPr lang="zh-CN" altLang="zh-CN" sz="1050" kern="100" dirty="0">
              <a:latin typeface="宋体" panose="02010600030101010101" pitchFamily="2" charset="-122"/>
              <a:cs typeface="Courier New" panose="02070309020205020404"/>
            </a:endParaRPr>
          </a:p>
        </p:txBody>
      </p:sp>
      <p:pic>
        <p:nvPicPr>
          <p:cNvPr id="6"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5480" y="946819"/>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descr="技法点拨"/>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1718" y="943554"/>
            <a:ext cx="1992903" cy="4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descr="W9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16294" y="2183441"/>
            <a:ext cx="5104421" cy="316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404664"/>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豫北豫南精英联赛）</a:t>
            </a:r>
            <a:r>
              <a:rPr lang="zh-CN" altLang="zh-CN" sz="2400" b="1" kern="100" dirty="0">
                <a:latin typeface="Times New Roman" panose="02020603050405020304"/>
                <a:cs typeface="Times New Roman" panose="02020603050405020304"/>
              </a:rPr>
              <a:t>图甲和乙反映物质进出细胞的两大方式，下列叙述正确的是（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25602" name="Picture 2" descr="1S109"/>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4883" y="1484784"/>
            <a:ext cx="2310601" cy="255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93686" y="3999071"/>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抑制细胞呼吸，对图甲所示类型无影响，而对图乙类型有影响</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依据物质浓度梯度，只要顺浓度梯度的运输就是图甲类型中的自由扩散</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依据是否需要载体，需要载体的运输就是图甲类型中的协助扩散</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依据跨膜的层数，图乙方式的跨膜层数为</a:t>
            </a:r>
            <a:r>
              <a:rPr lang="en-US" altLang="zh-CN" sz="2400" b="1" kern="100" dirty="0" smtClean="0">
                <a:latin typeface="Times New Roman" panose="02020603050405020304"/>
                <a:cs typeface="Courier New" panose="02070309020205020404"/>
              </a:rPr>
              <a:t>0</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chemeClr val="accent2">
                    <a:lumMod val="100000"/>
                  </a:schemeClr>
                </a:solidFill>
                <a:latin typeface="黑体" panose="02010609060101010101" charset="-122"/>
                <a:ea typeface="黑体" panose="02010609060101010101" charset="-122"/>
              </a:rPr>
              <a:t>考点一  物质跨膜运输的实例</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44824"/>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图甲表示自由扩散、协助扩散或主动运输，图乙表示胞吞和胞吐，其中主动运输、胞吞和胞吐均需要能量，</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错误；图甲类型中的自由扩散和协助扩散均是顺浓度梯度的物质运输，</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错误；需要载体蛋白的运输有图甲类型中的协助扩散和主动运输，</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错误；胞吞和胞吐跨膜层数为</a:t>
            </a:r>
            <a:r>
              <a:rPr lang="en-US" altLang="zh-CN" sz="2400" b="1" kern="100" dirty="0">
                <a:solidFill>
                  <a:srgbClr val="0000FF"/>
                </a:solidFill>
                <a:latin typeface="Times New Roman" panose="02020603050405020304"/>
                <a:ea typeface="仿宋_GB2312"/>
                <a:cs typeface="Courier New" panose="02070309020205020404"/>
              </a:rPr>
              <a:t>0</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476778"/>
            <a:ext cx="11647294"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610485" algn="l"/>
              </a:tabLst>
            </a:pPr>
            <a:r>
              <a:rPr lang="en-US" altLang="zh-CN" sz="2400" b="1" kern="100" dirty="0">
                <a:latin typeface="Times New Roman" panose="02020603050405020304"/>
              </a:rPr>
              <a:t>5.</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rPr>
              <a:t>2015·</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Ⅱ</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rPr>
              <a:t>1</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将三组生理状态相同的某植物幼根分别培养在含有相同培养液的密闭培养瓶中，一段时间后，测定根吸收某一矿质元素离子的量。培养条件及实验结果见下</a:t>
            </a:r>
            <a:r>
              <a:rPr lang="zh-CN" altLang="zh-CN" sz="2400" b="1" kern="100" dirty="0" smtClean="0">
                <a:latin typeface="Times New Roman" panose="02020603050405020304"/>
                <a:cs typeface="Times New Roman" panose="02020603050405020304"/>
              </a:rPr>
              <a:t>表：</a:t>
            </a:r>
            <a:endParaRPr lang="zh-CN" altLang="zh-CN" sz="1050" kern="100" dirty="0">
              <a:effectLst/>
              <a:latin typeface="宋体" panose="02010600030101010101" pitchFamily="2" charset="-122"/>
              <a:cs typeface="Courier New" panose="02070309020205020404"/>
            </a:endParaRPr>
          </a:p>
        </p:txBody>
      </p:sp>
      <p:pic>
        <p:nvPicPr>
          <p:cNvPr id="26626" name="Picture 2" descr="命题角度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60" y="1015576"/>
            <a:ext cx="1953973" cy="42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2441864" y="893814"/>
            <a:ext cx="934276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围绕物质跨膜运输的相关实验，考查科学探究及长句应答能力</a:t>
            </a:r>
            <a:endParaRPr lang="zh-CN" altLang="zh-CN" sz="1050" kern="100" dirty="0">
              <a:effectLst/>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1559496" y="3298495"/>
          <a:ext cx="9001000" cy="2434761"/>
        </p:xfrm>
        <a:graphic>
          <a:graphicData uri="http://schemas.openxmlformats.org/drawingml/2006/table">
            <a:tbl>
              <a:tblPr/>
              <a:tblGrid>
                <a:gridCol w="2599522"/>
                <a:gridCol w="1703189"/>
                <a:gridCol w="4698289"/>
              </a:tblGrid>
              <a:tr h="788841">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培养瓶中气体</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温度</a:t>
                      </a:r>
                      <a:r>
                        <a:rPr lang="en-US" sz="2400" b="1" kern="100">
                          <a:effectLst/>
                          <a:latin typeface="Times New Roman" panose="02020603050405020304"/>
                          <a:cs typeface="Courier New" panose="02070309020205020404"/>
                        </a:rPr>
                        <a:t>/</a:t>
                      </a:r>
                      <a:r>
                        <a:rPr lang="en-US" sz="2400" b="1" kern="100">
                          <a:effectLst/>
                          <a:latin typeface="宋体" panose="02010600030101010101" pitchFamily="2" charset="-122"/>
                          <a:cs typeface="Times New Roman" panose="02020603050405020304"/>
                        </a:rPr>
                        <a:t>℃</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离子相对吸收量</a:t>
                      </a:r>
                      <a:r>
                        <a:rPr lang="en-US" sz="2400" b="1" kern="100">
                          <a:effectLst/>
                          <a:latin typeface="Times New Roman" panose="02020603050405020304"/>
                          <a:cs typeface="Courier New" panose="02070309020205020404"/>
                        </a:rPr>
                        <a:t>/%</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712">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空气</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17</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100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712">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氮气</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17</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712">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空气</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3</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dirty="0">
                          <a:effectLst/>
                          <a:latin typeface="Times New Roman" panose="02020603050405020304"/>
                          <a:cs typeface="Courier New" panose="02070309020205020404"/>
                        </a:rPr>
                        <a:t>28</a:t>
                      </a:r>
                      <a:endParaRPr lang="zh-CN" sz="1050" kern="100" dirty="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16881"/>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下列分析正确的是（　　）</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有氧条件有利于该植物幼根对该离子的吸收</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该植物幼根对该离子的吸收与温度的变化无关</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氮气环境中该植物幼根细胞吸收该离子不消耗</a:t>
            </a:r>
            <a:r>
              <a:rPr lang="en-US" altLang="zh-CN" sz="2400" b="1" kern="100" dirty="0">
                <a:latin typeface="Times New Roman" panose="02020603050405020304"/>
                <a:cs typeface="Courier New" panose="02070309020205020404"/>
              </a:rPr>
              <a:t>ATP</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与空气相比，氮气环境有利于该植物幼根对该离子的</a:t>
            </a:r>
            <a:r>
              <a:rPr lang="zh-CN" altLang="zh-CN" sz="2400" b="1" kern="100" dirty="0" smtClean="0">
                <a:latin typeface="Times New Roman" panose="02020603050405020304"/>
                <a:cs typeface="Times New Roman" panose="02020603050405020304"/>
              </a:rPr>
              <a:t>吸收</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17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条件下氮气（缺氧）环境中该植物幼根对离子的吸收量比空气条件下低，说明幼根吸收离子需要消耗</a:t>
            </a:r>
            <a:r>
              <a:rPr lang="en-US" altLang="zh-CN" sz="2400" b="1" kern="100" dirty="0">
                <a:solidFill>
                  <a:srgbClr val="0000FF"/>
                </a:solidFill>
                <a:latin typeface="Times New Roman" panose="02020603050405020304"/>
                <a:ea typeface="仿宋_GB2312"/>
                <a:cs typeface="Courier New" panose="02070309020205020404"/>
              </a:rPr>
              <a:t>ATP</a:t>
            </a:r>
            <a:r>
              <a:rPr lang="zh-CN" altLang="zh-CN" sz="2400" b="1" kern="100" dirty="0">
                <a:solidFill>
                  <a:srgbClr val="0000FF"/>
                </a:solidFill>
                <a:latin typeface="Times New Roman" panose="02020603050405020304"/>
                <a:ea typeface="仿宋_GB2312"/>
                <a:cs typeface="Times New Roman" panose="02020603050405020304"/>
              </a:rPr>
              <a:t>，与空气环境相比氮气环境不利于该植物幼根对该离子的吸收，</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错误；氮气环境中该植物幼根细胞吸收该离子仍需消耗</a:t>
            </a:r>
            <a:r>
              <a:rPr lang="en-US" altLang="zh-CN" sz="2400" b="1" kern="100" dirty="0">
                <a:solidFill>
                  <a:srgbClr val="0000FF"/>
                </a:solidFill>
                <a:latin typeface="Times New Roman" panose="02020603050405020304"/>
                <a:ea typeface="仿宋_GB2312"/>
                <a:cs typeface="Courier New" panose="02070309020205020404"/>
              </a:rPr>
              <a:t>ATP</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错误；空气中培养，温度为</a:t>
            </a:r>
            <a:r>
              <a:rPr lang="en-US" altLang="zh-CN" sz="2400" b="1" kern="100" dirty="0">
                <a:solidFill>
                  <a:srgbClr val="0000FF"/>
                </a:solidFill>
                <a:latin typeface="Times New Roman" panose="02020603050405020304"/>
                <a:ea typeface="仿宋_GB2312"/>
                <a:cs typeface="Courier New" panose="02070309020205020404"/>
              </a:rPr>
              <a:t>17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，离子吸收量明显高于</a:t>
            </a:r>
            <a:r>
              <a:rPr lang="en-US" altLang="zh-CN" sz="2400" b="1" kern="100" dirty="0">
                <a:solidFill>
                  <a:srgbClr val="0000FF"/>
                </a:solidFill>
                <a:latin typeface="Times New Roman" panose="02020603050405020304"/>
                <a:ea typeface="仿宋_GB2312"/>
                <a:cs typeface="Courier New" panose="02070309020205020404"/>
              </a:rPr>
              <a:t>3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，可知该植物幼根对该离子的吸收与温度有关，</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404664"/>
            <a:ext cx="11647294"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6.</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西安铁一中模拟）</a:t>
            </a:r>
            <a:r>
              <a:rPr lang="zh-CN" altLang="zh-CN" sz="2400" b="1" kern="100" dirty="0">
                <a:latin typeface="Times New Roman" panose="02020603050405020304"/>
                <a:cs typeface="Times New Roman" panose="02020603050405020304"/>
              </a:rPr>
              <a:t>柽柳是泌盐植物，叶子和嫩枝可以将吸收到植物体内的盐分排出，是强耐盐植物。柽柳从土壤中吸收无机盐的方式是主动运输还是被动运输？请设计实验加以证明。</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）实验步骤：</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①</a:t>
            </a:r>
            <a:r>
              <a:rPr lang="zh-CN" altLang="zh-CN" sz="2400" b="1" kern="100" dirty="0">
                <a:latin typeface="Times New Roman" panose="02020603050405020304"/>
                <a:cs typeface="Times New Roman" panose="02020603050405020304"/>
              </a:rPr>
              <a:t>取甲、乙两组生长发育相同的柽柳幼苗，放入适宜浓度的含有</a:t>
            </a:r>
            <a:r>
              <a:rPr lang="en-US" altLang="zh-CN" sz="2400" b="1" kern="100" dirty="0">
                <a:latin typeface="Times New Roman" panose="02020603050405020304"/>
                <a:cs typeface="Courier New" panose="02070309020205020404"/>
              </a:rPr>
              <a:t>Ca</a:t>
            </a:r>
            <a:r>
              <a:rPr lang="en-US" altLang="zh-CN" sz="2400" b="1" kern="100" baseline="30000" dirty="0">
                <a:latin typeface="Times New Roman" panose="02020603050405020304"/>
                <a:cs typeface="Courier New" panose="02070309020205020404"/>
              </a:rPr>
              <a:t>2</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K</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的</a:t>
            </a:r>
            <a:r>
              <a:rPr lang="zh-CN" altLang="zh-CN" sz="2400" b="1" kern="100" dirty="0" smtClean="0">
                <a:latin typeface="Times New Roman" panose="02020603050405020304"/>
                <a:cs typeface="Times New Roman" panose="02020603050405020304"/>
              </a:rPr>
              <a:t>溶液中</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②</a:t>
            </a:r>
            <a:r>
              <a:rPr lang="zh-CN" altLang="zh-CN" sz="2400" b="1" kern="100" dirty="0">
                <a:latin typeface="Times New Roman" panose="02020603050405020304"/>
                <a:cs typeface="Times New Roman" panose="02020603050405020304"/>
              </a:rPr>
              <a:t>甲组给予正常的呼吸条件，乙组</a:t>
            </a:r>
            <a:r>
              <a:rPr lang="en-US" altLang="zh-CN" sz="2400" b="1" kern="100" dirty="0">
                <a:latin typeface="Times New Roman" panose="02020603050405020304"/>
                <a:cs typeface="Courier New" panose="02070309020205020404"/>
              </a:rPr>
              <a:t>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③</a:t>
            </a:r>
            <a:r>
              <a:rPr lang="en-US" altLang="zh-CN" sz="2400" b="1" kern="100" dirty="0">
                <a:latin typeface="Times New Roman" panose="02020603050405020304"/>
                <a:cs typeface="Courier New" panose="02070309020205020404"/>
              </a:rPr>
              <a:t>_______________________________________________________________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）实验结论：</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①</a:t>
            </a:r>
            <a:r>
              <a:rPr lang="zh-CN" altLang="zh-CN" sz="2400" b="1" kern="100" dirty="0">
                <a:latin typeface="Times New Roman" panose="02020603050405020304"/>
                <a:cs typeface="Times New Roman" panose="02020603050405020304"/>
              </a:rPr>
              <a:t>若两组植株对</a:t>
            </a:r>
            <a:r>
              <a:rPr lang="en-US" altLang="zh-CN" sz="2400" b="1" kern="100" dirty="0">
                <a:latin typeface="Times New Roman" panose="02020603050405020304"/>
                <a:cs typeface="Courier New" panose="02070309020205020404"/>
              </a:rPr>
              <a:t>Ca</a:t>
            </a:r>
            <a:r>
              <a:rPr lang="en-US" altLang="zh-CN" sz="2400" b="1" kern="100" baseline="30000" dirty="0">
                <a:latin typeface="Times New Roman" panose="02020603050405020304"/>
                <a:cs typeface="Courier New" panose="02070309020205020404"/>
              </a:rPr>
              <a:t>2</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K</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的吸收速率相同，</a:t>
            </a:r>
            <a:r>
              <a:rPr lang="zh-CN" altLang="zh-CN" sz="2400" b="1" kern="100" dirty="0" smtClean="0">
                <a:latin typeface="Times New Roman" panose="02020603050405020304"/>
                <a:cs typeface="Times New Roman" panose="02020603050405020304"/>
              </a:rPr>
              <a:t>说明</a:t>
            </a:r>
            <a:r>
              <a:rPr lang="en-US" altLang="zh-CN" sz="2400" b="1" kern="100" dirty="0" smtClean="0">
                <a:latin typeface="Times New Roman" panose="02020603050405020304"/>
                <a:cs typeface="Courier New" panose="02070309020205020404"/>
              </a:rPr>
              <a:t>________________________</a:t>
            </a:r>
            <a:r>
              <a:rPr lang="zh-CN" altLang="zh-CN" sz="2400" b="1" kern="100" dirty="0" smtClean="0">
                <a:latin typeface="Times New Roman" panose="02020603050405020304"/>
                <a:cs typeface="Times New Roman" panose="02020603050405020304"/>
              </a:rPr>
              <a:t>；</a:t>
            </a:r>
            <a:endParaRPr lang="zh-CN" altLang="zh-CN" sz="1050" kern="100" dirty="0" smtClean="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②</a:t>
            </a:r>
            <a:r>
              <a:rPr lang="en-US" altLang="zh-CN" sz="2400" b="1" kern="100" dirty="0" smtClean="0">
                <a:latin typeface="Times New Roman" panose="02020603050405020304"/>
                <a:cs typeface="Courier New" panose="02070309020205020404"/>
              </a:rPr>
              <a:t>______________________________________________________________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628800"/>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②</a:t>
            </a:r>
            <a:r>
              <a:rPr lang="zh-CN" altLang="zh-CN" sz="2400" b="1" kern="100" dirty="0">
                <a:solidFill>
                  <a:srgbClr val="FF0000"/>
                </a:solidFill>
                <a:latin typeface="Times New Roman" panose="02020603050405020304"/>
                <a:cs typeface="Times New Roman" panose="02020603050405020304"/>
              </a:rPr>
              <a:t>完全抑制细胞呼吸　</a:t>
            </a:r>
            <a:r>
              <a:rPr lang="en-US" altLang="zh-CN" sz="2400" b="1" kern="100" dirty="0">
                <a:solidFill>
                  <a:srgbClr val="FF0000"/>
                </a:solidFill>
                <a:latin typeface="宋体" panose="02010600030101010101" pitchFamily="2" charset="-122"/>
                <a:cs typeface="Times New Roman" panose="02020603050405020304"/>
              </a:rPr>
              <a:t>③</a:t>
            </a:r>
            <a:r>
              <a:rPr lang="zh-CN" altLang="zh-CN" sz="2400" b="1" kern="100" dirty="0">
                <a:solidFill>
                  <a:srgbClr val="FF0000"/>
                </a:solidFill>
                <a:latin typeface="Times New Roman" panose="02020603050405020304"/>
                <a:cs typeface="Times New Roman" panose="02020603050405020304"/>
              </a:rPr>
              <a:t>一段时间后测定两组植株根系对</a:t>
            </a:r>
            <a:r>
              <a:rPr lang="en-US" altLang="zh-CN" sz="2400" b="1" kern="100" dirty="0">
                <a:solidFill>
                  <a:srgbClr val="FF0000"/>
                </a:solidFill>
                <a:latin typeface="Times New Roman" panose="02020603050405020304"/>
                <a:cs typeface="Courier New" panose="02070309020205020404"/>
              </a:rPr>
              <a:t>Ca</a:t>
            </a:r>
            <a:r>
              <a:rPr lang="en-US" altLang="zh-CN" sz="2400" b="1" kern="100" baseline="30000" dirty="0">
                <a:solidFill>
                  <a:srgbClr val="FF0000"/>
                </a:solidFill>
                <a:latin typeface="Times New Roman" panose="02020603050405020304"/>
                <a:cs typeface="Courier New" panose="02070309020205020404"/>
              </a:rPr>
              <a:t>2</a:t>
            </a:r>
            <a:r>
              <a:rPr lang="zh-CN" altLang="zh-CN" sz="2400" b="1" kern="100" baseline="30000" dirty="0">
                <a:solidFill>
                  <a:srgbClr val="FF0000"/>
                </a:solidFill>
                <a:latin typeface="Times New Roman" panose="02020603050405020304"/>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K</a:t>
            </a:r>
            <a:r>
              <a:rPr lang="zh-CN" altLang="zh-CN" sz="2400" b="1" kern="100" baseline="30000" dirty="0">
                <a:solidFill>
                  <a:srgbClr val="FF0000"/>
                </a:solidFill>
                <a:latin typeface="Times New Roman" panose="02020603050405020304"/>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的吸收速率</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①</a:t>
            </a:r>
            <a:r>
              <a:rPr lang="zh-CN" altLang="zh-CN" sz="2400" b="1" kern="100" dirty="0">
                <a:solidFill>
                  <a:srgbClr val="FF0000"/>
                </a:solidFill>
                <a:latin typeface="Times New Roman" panose="02020603050405020304"/>
                <a:cs typeface="Times New Roman" panose="02020603050405020304"/>
              </a:rPr>
              <a:t>柽柳从土壤中吸收无机盐的方式是被动运输</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solidFill>
                  <a:srgbClr val="FF0000"/>
                </a:solidFill>
                <a:latin typeface="宋体" panose="02010600030101010101" pitchFamily="2" charset="-122"/>
                <a:cs typeface="Times New Roman" panose="02020603050405020304"/>
              </a:rPr>
              <a:t>②</a:t>
            </a:r>
            <a:r>
              <a:rPr lang="zh-CN" altLang="zh-CN" sz="2400" b="1" kern="100" dirty="0">
                <a:solidFill>
                  <a:srgbClr val="FF0000"/>
                </a:solidFill>
                <a:latin typeface="Times New Roman" panose="02020603050405020304"/>
                <a:cs typeface="Times New Roman" panose="02020603050405020304"/>
              </a:rPr>
              <a:t>若乙组吸收速率明显小于甲组吸收速率，说明柽柳从土壤中吸收无机盐的方式是</a:t>
            </a:r>
            <a:r>
              <a:rPr lang="zh-CN" altLang="zh-CN" sz="2400" b="1" kern="100" dirty="0" smtClean="0">
                <a:solidFill>
                  <a:srgbClr val="FF0000"/>
                </a:solidFill>
                <a:latin typeface="Times New Roman" panose="02020603050405020304"/>
                <a:cs typeface="Times New Roman" panose="02020603050405020304"/>
              </a:rPr>
              <a:t>主动运输</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2376160" y="1571124"/>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观察植物细胞的质壁分离和复原</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364953"/>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2014·</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Ⅰ</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下列关于植物细胞质壁分离实验的叙述，错误的是（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与白色花瓣相比，采用红色花瓣有利于实验现象的观察</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用黑藻叶片进行实验时，叶绿体的存在会干扰实验现象的观察</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用紫色洋葱鳞片叶外表皮不同部位观察到的质壁分离程度可能不同</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紫色洋葱鳞片叶外表皮细胞的液泡中有色素，有利于实验现象的</a:t>
            </a:r>
            <a:r>
              <a:rPr lang="zh-CN" altLang="zh-CN" sz="2400" b="1" kern="100" dirty="0" smtClean="0">
                <a:latin typeface="Times New Roman" panose="02020603050405020304"/>
                <a:cs typeface="Times New Roman" panose="02020603050405020304"/>
              </a:rPr>
              <a:t>观察</a:t>
            </a:r>
            <a:endParaRPr lang="zh-CN" altLang="zh-CN" sz="1050" kern="100" dirty="0">
              <a:effectLst/>
              <a:latin typeface="宋体" panose="02010600030101010101" pitchFamily="2" charset="-122"/>
              <a:cs typeface="Courier New" panose="02070309020205020404"/>
            </a:endParaRPr>
          </a:p>
        </p:txBody>
      </p:sp>
      <p:pic>
        <p:nvPicPr>
          <p:cNvPr id="33794" name="Picture 2" descr="命题角度"/>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237" y="1739854"/>
            <a:ext cx="1776339" cy="3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32149" y="598560"/>
            <a:ext cx="8836073" cy="715581"/>
          </a:xfrm>
          <a:prstGeom prst="rect">
            <a:avLst/>
          </a:prstGeom>
        </p:spPr>
        <p:txBody>
          <a:bodyPr wrap="none">
            <a:spAutoFit/>
          </a:bodyPr>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考点三　实验：观察植物细胞的质壁分离和</a:t>
            </a:r>
            <a:r>
              <a:rPr lang="zh-CN" altLang="zh-CN" sz="3200" b="1" kern="100" dirty="0" smtClean="0">
                <a:latin typeface="Times New Roman" panose="02020603050405020304"/>
                <a:ea typeface="黑体" panose="02010609060101010101" charset="-122"/>
                <a:cs typeface="Times New Roman" panose="02020603050405020304"/>
              </a:rPr>
              <a:t>复原</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2178730"/>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　</a:t>
            </a:r>
            <a:r>
              <a:rPr lang="zh-CN" altLang="zh-CN" sz="2400" b="1" kern="100" dirty="0">
                <a:solidFill>
                  <a:srgbClr val="0000FF"/>
                </a:solidFill>
                <a:latin typeface="Times New Roman" panose="02020603050405020304"/>
                <a:ea typeface="仿宋_GB2312"/>
                <a:cs typeface="Times New Roman" panose="02020603050405020304"/>
              </a:rPr>
              <a:t>黑藻叶片的叶肉细胞中液泡呈无色，叶绿体的存在使原生质层呈绿色，有利于实验现象的观察，</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332656"/>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黑龙江大庆模拟）</a:t>
            </a:r>
            <a:r>
              <a:rPr lang="zh-CN" altLang="zh-CN" sz="2400" b="1" kern="100" dirty="0">
                <a:latin typeface="Times New Roman" panose="02020603050405020304"/>
                <a:cs typeface="Times New Roman" panose="02020603050405020304"/>
              </a:rPr>
              <a:t>洋葱表皮细胞质壁分离和复原实验过程中，液泡的体积会随外界溶液浓度的变化而改变，如图所示。图中</a:t>
            </a:r>
            <a:r>
              <a:rPr lang="en-US" altLang="zh-CN" sz="2400" b="1" kern="100" dirty="0">
                <a:latin typeface="宋体" panose="02010600030101010101" pitchFamily="2" charset="-122"/>
                <a:cs typeface="Times New Roman" panose="02020603050405020304"/>
              </a:rPr>
              <a:t>①②</a:t>
            </a:r>
            <a:r>
              <a:rPr lang="zh-CN" altLang="zh-CN" sz="2400" b="1" kern="100" dirty="0">
                <a:latin typeface="Times New Roman" panose="02020603050405020304"/>
                <a:cs typeface="Times New Roman" panose="02020603050405020304"/>
              </a:rPr>
              <a:t>两处滴加的溶液分别是（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34818" name="Picture 2" descr="1S11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065" y="1581555"/>
            <a:ext cx="2477346" cy="260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93686" y="4143087"/>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清水、</a:t>
            </a:r>
            <a:r>
              <a:rPr lang="en-US" altLang="zh-CN" sz="2400" b="1" kern="100" dirty="0">
                <a:latin typeface="Times New Roman" panose="02020603050405020304"/>
                <a:cs typeface="Courier New" panose="02070309020205020404"/>
              </a:rPr>
              <a:t>KNO</a:t>
            </a:r>
            <a:r>
              <a:rPr lang="en-US" altLang="zh-CN" sz="2400" b="1" kern="100" baseline="-25000" dirty="0">
                <a:latin typeface="Times New Roman" panose="02020603050405020304"/>
                <a:cs typeface="Courier New" panose="02070309020205020404"/>
              </a:rPr>
              <a:t>3</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清水、质量浓度为</a:t>
            </a:r>
            <a:r>
              <a:rPr lang="en-US" altLang="zh-CN" sz="2400" b="1" kern="100" dirty="0">
                <a:latin typeface="Times New Roman" panose="02020603050405020304"/>
                <a:cs typeface="Courier New" panose="02070309020205020404"/>
              </a:rPr>
              <a:t>0.3 g/mL</a:t>
            </a:r>
            <a:r>
              <a:rPr lang="zh-CN" altLang="zh-CN" sz="2400" b="1" kern="100" dirty="0">
                <a:latin typeface="Times New Roman" panose="02020603050405020304"/>
                <a:cs typeface="Times New Roman" panose="02020603050405020304"/>
              </a:rPr>
              <a:t>蔗糖溶液</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质量浓度为</a:t>
            </a:r>
            <a:r>
              <a:rPr lang="en-US" altLang="zh-CN" sz="2400" b="1" kern="100" dirty="0">
                <a:latin typeface="Times New Roman" panose="02020603050405020304"/>
                <a:cs typeface="Courier New" panose="02070309020205020404"/>
              </a:rPr>
              <a:t>0.3 g/mL</a:t>
            </a:r>
            <a:r>
              <a:rPr lang="zh-CN" altLang="zh-CN" sz="2400" b="1" kern="100" dirty="0">
                <a:latin typeface="Times New Roman" panose="02020603050405020304"/>
                <a:cs typeface="Times New Roman" panose="02020603050405020304"/>
              </a:rPr>
              <a:t>蔗糖溶液、清水</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质量浓度为</a:t>
            </a:r>
            <a:r>
              <a:rPr lang="en-US" altLang="zh-CN" sz="2400" b="1" kern="100" dirty="0">
                <a:latin typeface="Times New Roman" panose="02020603050405020304"/>
                <a:cs typeface="Courier New" panose="02070309020205020404"/>
              </a:rPr>
              <a:t>0.3 g/mL</a:t>
            </a:r>
            <a:r>
              <a:rPr lang="zh-CN" altLang="zh-CN" sz="2400" b="1" kern="100" dirty="0">
                <a:latin typeface="Times New Roman" panose="02020603050405020304"/>
                <a:cs typeface="Times New Roman" panose="02020603050405020304"/>
              </a:rPr>
              <a:t>蔗糖溶液、质量浓度为</a:t>
            </a:r>
            <a:r>
              <a:rPr lang="en-US" altLang="zh-CN" sz="2400" b="1" kern="100" dirty="0">
                <a:latin typeface="Times New Roman" panose="02020603050405020304"/>
                <a:cs typeface="Courier New" panose="02070309020205020404"/>
              </a:rPr>
              <a:t>0.3 g/mL</a:t>
            </a:r>
            <a:r>
              <a:rPr lang="zh-CN" altLang="zh-CN" sz="2400" b="1" kern="100" dirty="0">
                <a:latin typeface="Times New Roman" panose="02020603050405020304"/>
                <a:cs typeface="Times New Roman" panose="02020603050405020304"/>
              </a:rPr>
              <a:t>蔗糖</a:t>
            </a:r>
            <a:r>
              <a:rPr lang="zh-CN" altLang="zh-CN" sz="2400" b="1" kern="100" dirty="0" smtClean="0">
                <a:latin typeface="Times New Roman" panose="02020603050405020304"/>
                <a:cs typeface="Times New Roman" panose="02020603050405020304"/>
              </a:rPr>
              <a:t>溶液</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4772"/>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滴加高浓度溶液时，细胞发生渗透失水，此时液泡体积逐渐变小，细胞液颜色由浅变深，故</a:t>
            </a:r>
            <a:r>
              <a:rPr lang="zh-CN" altLang="zh-CN" sz="2400" b="1" kern="100" dirty="0">
                <a:solidFill>
                  <a:srgbClr val="0000FF"/>
                </a:solidFill>
                <a:latin typeface="宋体" panose="02010600030101010101" pitchFamily="2" charset="-122"/>
                <a:ea typeface="仿宋_GB2312"/>
                <a:cs typeface="Times New Roman" panose="02020603050405020304"/>
              </a:rPr>
              <a:t>①</a:t>
            </a:r>
            <a:r>
              <a:rPr lang="zh-CN" altLang="zh-CN" sz="2400" b="1" kern="100" dirty="0">
                <a:solidFill>
                  <a:srgbClr val="0000FF"/>
                </a:solidFill>
                <a:latin typeface="Times New Roman" panose="02020603050405020304"/>
                <a:ea typeface="仿宋_GB2312"/>
                <a:cs typeface="Times New Roman" panose="02020603050405020304"/>
              </a:rPr>
              <a:t>处滴加的是质量浓度为</a:t>
            </a:r>
            <a:r>
              <a:rPr lang="en-US" altLang="zh-CN" sz="2400" b="1" kern="100" dirty="0">
                <a:solidFill>
                  <a:srgbClr val="0000FF"/>
                </a:solidFill>
                <a:latin typeface="Times New Roman" panose="02020603050405020304"/>
                <a:ea typeface="仿宋_GB2312"/>
                <a:cs typeface="Courier New" panose="02070309020205020404"/>
              </a:rPr>
              <a:t>0.3 g/mL</a:t>
            </a:r>
            <a:r>
              <a:rPr lang="zh-CN" altLang="zh-CN" sz="2400" b="1" kern="100" dirty="0">
                <a:solidFill>
                  <a:srgbClr val="0000FF"/>
                </a:solidFill>
                <a:latin typeface="Times New Roman" panose="02020603050405020304"/>
                <a:ea typeface="仿宋_GB2312"/>
                <a:cs typeface="Times New Roman" panose="02020603050405020304"/>
              </a:rPr>
              <a:t>蔗糖溶液。滴加低浓度溶液时，细胞发生渗透吸水，此时液泡体积逐渐变大，故</a:t>
            </a:r>
            <a:r>
              <a:rPr lang="en-US" altLang="zh-CN" sz="2400" b="1" kern="100" dirty="0">
                <a:solidFill>
                  <a:srgbClr val="0000FF"/>
                </a:solidFill>
                <a:latin typeface="宋体" panose="02010600030101010101" pitchFamily="2" charset="-122"/>
                <a:ea typeface="仿宋_GB2312"/>
                <a:cs typeface="Times New Roman" panose="02020603050405020304"/>
              </a:rPr>
              <a:t>②</a:t>
            </a:r>
            <a:r>
              <a:rPr lang="zh-CN" altLang="zh-CN" sz="2400" b="1" kern="100" dirty="0">
                <a:solidFill>
                  <a:srgbClr val="0000FF"/>
                </a:solidFill>
                <a:latin typeface="Times New Roman" panose="02020603050405020304"/>
                <a:ea typeface="仿宋_GB2312"/>
                <a:cs typeface="Times New Roman" panose="02020603050405020304"/>
              </a:rPr>
              <a:t>处滴加的是清水，</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物质</a:t>
            </a:r>
            <a:r>
              <a:rPr lang="zh-CN" altLang="en-US" dirty="0">
                <a:solidFill>
                  <a:schemeClr val="accent2">
                    <a:lumMod val="100000"/>
                  </a:schemeClr>
                </a:solidFill>
                <a:latin typeface="黑体" panose="02010609060101010101" charset="-122"/>
                <a:ea typeface="黑体" panose="02010609060101010101" charset="-122"/>
              </a:rPr>
              <a:t>跨膜运输的</a:t>
            </a:r>
            <a:r>
              <a:rPr lang="zh-CN" altLang="en-US" dirty="0" smtClean="0">
                <a:solidFill>
                  <a:schemeClr val="accent2">
                    <a:lumMod val="100000"/>
                  </a:schemeClr>
                </a:solidFill>
                <a:latin typeface="黑体" panose="02010609060101010101" charset="-122"/>
                <a:ea typeface="黑体" panose="02010609060101010101" charset="-122"/>
              </a:rPr>
              <a:t>实例（知识精讲）</a:t>
            </a:r>
            <a:endParaRPr lang="zh-CN" altLang="en-US" dirty="0"/>
          </a:p>
        </p:txBody>
      </p:sp>
      <p:cxnSp>
        <p:nvCxnSpPr>
          <p:cNvPr id="4" name="直接连接符 3"/>
          <p:cNvCxnSpPr/>
          <p:nvPr/>
        </p:nvCxnSpPr>
        <p:spPr>
          <a:xfrm>
            <a:off x="5943600"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文本框 10"/>
          <p:cNvSpPr txBox="1">
            <a:spLocks noChangeArrowheads="1"/>
          </p:cNvSpPr>
          <p:nvPr/>
        </p:nvSpPr>
        <p:spPr bwMode="auto">
          <a:xfrm>
            <a:off x="145710" y="527031"/>
            <a:ext cx="22429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t>1. </a:t>
            </a:r>
            <a:r>
              <a:rPr lang="zh-CN" altLang="en-US" sz="3200" b="1" dirty="0" smtClean="0"/>
              <a:t>渗透作用</a:t>
            </a:r>
            <a:endParaRPr lang="zh-CN" altLang="en-US" sz="3200" b="1" dirty="0"/>
          </a:p>
        </p:txBody>
      </p:sp>
      <p:sp>
        <p:nvSpPr>
          <p:cNvPr id="6" name="文本框 10"/>
          <p:cNvSpPr txBox="1">
            <a:spLocks noChangeArrowheads="1"/>
          </p:cNvSpPr>
          <p:nvPr/>
        </p:nvSpPr>
        <p:spPr bwMode="auto">
          <a:xfrm>
            <a:off x="6370637" y="1398987"/>
            <a:ext cx="47163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anose="05000000000000000000" pitchFamily="2" charset="2"/>
              <a:buChar char="u"/>
            </a:pPr>
            <a:r>
              <a:rPr lang="en-US" altLang="zh-CN" sz="2400" dirty="0" smtClean="0"/>
              <a:t> </a:t>
            </a:r>
            <a:r>
              <a:rPr lang="zh-CN" altLang="en-US" sz="2400" dirty="0" smtClean="0"/>
              <a:t>渗透作用发生需要什么条件？</a:t>
            </a:r>
            <a:endParaRPr lang="zh-CN" altLang="en-US" sz="2400" dirty="0"/>
          </a:p>
        </p:txBody>
      </p:sp>
      <p:sp>
        <p:nvSpPr>
          <p:cNvPr id="7" name="文本框 10"/>
          <p:cNvSpPr txBox="1">
            <a:spLocks noChangeArrowheads="1"/>
          </p:cNvSpPr>
          <p:nvPr/>
        </p:nvSpPr>
        <p:spPr bwMode="auto">
          <a:xfrm>
            <a:off x="6510337" y="1985034"/>
            <a:ext cx="5008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smtClean="0">
                <a:solidFill>
                  <a:srgbClr val="0000FF"/>
                </a:solidFill>
              </a:rPr>
              <a:t> ①</a:t>
            </a:r>
            <a:r>
              <a:rPr lang="zh-CN" altLang="en-US" sz="2400" dirty="0" smtClean="0">
                <a:solidFill>
                  <a:srgbClr val="0000FF"/>
                </a:solidFill>
              </a:rPr>
              <a:t>半透膜  ②膜两侧具有溶质浓度差</a:t>
            </a:r>
            <a:endParaRPr lang="zh-CN" altLang="en-US" sz="2400" dirty="0">
              <a:solidFill>
                <a:srgbClr val="0000FF"/>
              </a:solidFill>
            </a:endParaRPr>
          </a:p>
        </p:txBody>
      </p:sp>
      <p:sp>
        <p:nvSpPr>
          <p:cNvPr id="8" name="文本框 10"/>
          <p:cNvSpPr txBox="1">
            <a:spLocks noChangeArrowheads="1"/>
          </p:cNvSpPr>
          <p:nvPr/>
        </p:nvSpPr>
        <p:spPr bwMode="auto">
          <a:xfrm>
            <a:off x="6334769" y="2779401"/>
            <a:ext cx="4100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anose="05000000000000000000" pitchFamily="2" charset="2"/>
              <a:buChar char="u"/>
            </a:pPr>
            <a:r>
              <a:rPr lang="en-US" altLang="zh-CN" sz="2400" dirty="0" smtClean="0"/>
              <a:t> </a:t>
            </a:r>
            <a:r>
              <a:rPr lang="zh-CN" altLang="en-US" sz="2400" dirty="0" smtClean="0"/>
              <a:t>常见的渗透装置有哪些？</a:t>
            </a:r>
            <a:endParaRPr lang="zh-CN" altLang="en-US" sz="2400" dirty="0"/>
          </a:p>
        </p:txBody>
      </p:sp>
      <p:pic>
        <p:nvPicPr>
          <p:cNvPr id="9" name="Picture 5" descr="W7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82633" y="3363371"/>
            <a:ext cx="5084033" cy="218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027" name="" r:id="rId2" imgW="4826000" imgH="4041140"/>
        </mc:Choice>
        <mc:Fallback>
          <p:control name="" r:id="rId2" imgW="4826000" imgH="4041140">
            <p:pic>
              <p:nvPicPr>
                <p:cNvPr id="0" name="Host Control  1026"/>
                <p:cNvPicPr>
                  <a:picLocks noChangeAspect="1" noChangeArrowheads="1" noChangeShapeType="1"/>
                </p:cNvPicPr>
                <p:nvPr/>
              </p:nvPicPr>
              <p:blipFill>
                <a:blip r:embed="rId3"/>
                <a:stretch>
                  <a:fillRect/>
                </a:stretch>
              </p:blipFill>
              <p:spPr bwMode="auto">
                <a:xfrm>
                  <a:off x="583837" y="1419334"/>
                  <a:ext cx="4826000" cy="4041140"/>
                </a:xfrm>
                <a:prstGeom prst="rect">
                  <a:avLst/>
                </a:prstGeom>
                <a:noFill/>
                <a:ln w="9525">
                  <a:noFill/>
                </a:ln>
                <a:extLs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226537" y="476672"/>
            <a:ext cx="116472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zh-CN" altLang="zh-CN" sz="3200" b="1" kern="100" dirty="0">
                <a:latin typeface="Times New Roman" panose="02020603050405020304"/>
                <a:ea typeface="黑体" panose="02010609060101010101" charset="-122"/>
                <a:cs typeface="Times New Roman" panose="02020603050405020304"/>
              </a:rPr>
              <a:t>澄清易错易混</a:t>
            </a:r>
            <a:r>
              <a:rPr lang="en-US" altLang="zh-CN" sz="3200" b="1" kern="100" dirty="0" smtClean="0">
                <a:latin typeface="Times New Roman" panose="02020603050405020304"/>
                <a:ea typeface="黑体" panose="02010609060101010101" charset="-122"/>
                <a:cs typeface="Courier New" panose="02070309020205020404"/>
              </a:rPr>
              <a:t>·</a:t>
            </a:r>
            <a:r>
              <a:rPr lang="zh-CN" altLang="zh-CN" sz="3200" b="1" kern="100" dirty="0">
                <a:latin typeface="Times New Roman" panose="02020603050405020304"/>
                <a:ea typeface="黑体" panose="02010609060101010101" charset="-122"/>
                <a:cs typeface="Times New Roman" panose="02020603050405020304"/>
              </a:rPr>
              <a:t>强化科学思维</a:t>
            </a:r>
            <a:endParaRPr lang="zh-CN" altLang="zh-CN" sz="1200" kern="100" dirty="0">
              <a:effectLst/>
              <a:latin typeface="宋体" panose="02010600030101010101" pitchFamily="2" charset="-122"/>
              <a:cs typeface="Courier New" panose="02070309020205020404"/>
            </a:endParaRPr>
          </a:p>
        </p:txBody>
      </p:sp>
      <p:sp>
        <p:nvSpPr>
          <p:cNvPr id="5" name="矩形 1"/>
          <p:cNvSpPr>
            <a:spLocks noChangeArrowheads="1"/>
          </p:cNvSpPr>
          <p:nvPr/>
        </p:nvSpPr>
        <p:spPr bwMode="auto">
          <a:xfrm>
            <a:off x="499299" y="1340584"/>
            <a:ext cx="11192821"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Times New Roman" panose="02020603050405020304"/>
              </a:rPr>
              <a:t>易</a:t>
            </a:r>
            <a:r>
              <a:rPr lang="zh-CN" altLang="zh-CN" sz="2400" b="1" kern="100" dirty="0">
                <a:latin typeface="Times New Roman" panose="02020603050405020304"/>
                <a:cs typeface="Times New Roman" panose="02020603050405020304"/>
              </a:rPr>
              <a:t>错易混</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
        <p:nvSpPr>
          <p:cNvPr id="6" name="矩形 1"/>
          <p:cNvSpPr>
            <a:spLocks noChangeArrowheads="1"/>
          </p:cNvSpPr>
          <p:nvPr/>
        </p:nvSpPr>
        <p:spPr bwMode="auto">
          <a:xfrm>
            <a:off x="181011" y="2134597"/>
            <a:ext cx="116472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　选择透过性膜</a:t>
            </a:r>
            <a:r>
              <a:rPr lang="en-US" altLang="zh-CN" sz="2400" b="1" kern="100" dirty="0">
                <a:latin typeface="宋体" panose="02010600030101010101" pitchFamily="2" charset="-122"/>
                <a:ea typeface="黑体" panose="02010609060101010101"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半透膜</a:t>
            </a:r>
            <a:endParaRPr lang="zh-CN" altLang="zh-CN" sz="1050" kern="100" dirty="0">
              <a:latin typeface="宋体" panose="02010600030101010101" pitchFamily="2" charset="-122"/>
              <a:cs typeface="Courier New" panose="02070309020205020404"/>
            </a:endParaRPr>
          </a:p>
          <a:p>
            <a:pPr marL="252095" indent="-457200"/>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smtClean="0">
                <a:latin typeface="Times New Roman" panose="02020603050405020304"/>
                <a:ea typeface="楷体_GB2312"/>
                <a:cs typeface="Times New Roman" panose="02020603050405020304"/>
              </a:rPr>
              <a:t>　</a:t>
            </a:r>
            <a:endParaRPr lang="zh-CN" altLang="zh-CN" sz="1050" kern="100" dirty="0">
              <a:effectLst/>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767408" y="3172615"/>
          <a:ext cx="10945216" cy="3208713"/>
        </p:xfrm>
        <a:graphic>
          <a:graphicData uri="http://schemas.openxmlformats.org/drawingml/2006/table">
            <a:tbl>
              <a:tblPr/>
              <a:tblGrid>
                <a:gridCol w="1466836"/>
                <a:gridCol w="4869868"/>
                <a:gridCol w="4608512"/>
              </a:tblGrid>
              <a:tr h="772277">
                <a:tc>
                  <a:txBody>
                    <a:bodyPr/>
                    <a:lstStyle/>
                    <a:p>
                      <a:pPr algn="ctr">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膜的种类</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物质透过性</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特点</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0516">
                <a:tc>
                  <a:txBody>
                    <a:bodyPr/>
                    <a:lstStyle/>
                    <a:p>
                      <a:pPr algn="ctr">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半透膜</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较小物质通过，较大物质不能通过</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不具有选择性，无生物活性</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7528">
                <a:tc>
                  <a:txBody>
                    <a:bodyPr/>
                    <a:lstStyle/>
                    <a:p>
                      <a:pPr algn="just">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选择透过性膜</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ea typeface="楷体_GB2312"/>
                          <a:cs typeface="Times New Roman" panose="02020603050405020304"/>
                        </a:rPr>
                        <a:t>要选择吸收的离子、小分子可以通过，而其他的离子、小分子和大分子不能通过</a:t>
                      </a:r>
                      <a:endParaRPr lang="zh-CN" sz="2400" kern="10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ea typeface="楷体_GB2312"/>
                          <a:cs typeface="Times New Roman" panose="02020603050405020304"/>
                        </a:rPr>
                        <a:t>具有选择性和生物活性，是生物膜，需依据细胞主动选择</a:t>
                      </a:r>
                      <a:endParaRPr lang="zh-CN" sz="2400" kern="100" dirty="0">
                        <a:effectLst/>
                        <a:latin typeface="宋体" panose="02010600030101010101" pitchFamily="2" charset="-122"/>
                        <a:cs typeface="Courier New" panose="02070309020205020404"/>
                      </a:endParaRPr>
                    </a:p>
                  </a:txBody>
                  <a:tcPr marL="54392" marR="543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181011" y="1628800"/>
            <a:ext cx="11647294"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　并非所有细胞都可发生质壁分离</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具有中央大液泡的成熟植物细胞可发生质壁分离与复原现象。死细胞、动物细胞及未成熟的植物细胞（如根尖分生区细胞）不发生质壁分离与复原现象。</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3</a:t>
            </a:r>
            <a:r>
              <a:rPr lang="zh-CN" altLang="zh-CN" sz="2400" b="1" kern="100" dirty="0">
                <a:latin typeface="Times New Roman" panose="02020603050405020304"/>
                <a:ea typeface="黑体" panose="02010609060101010101" charset="-122"/>
                <a:cs typeface="Times New Roman" panose="02020603050405020304"/>
              </a:rPr>
              <a:t>　并非一定要选择紫色洋葱鳞片叶外表皮细胞作实验材料</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只是紫色洋葱鳞片叶外表皮细胞液中含有色素，使液泡呈现一定的颜色，更有利于观察</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185593" y="1777493"/>
            <a:ext cx="11647294"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湖南雅礼中学质评）</a:t>
            </a:r>
            <a:r>
              <a:rPr lang="zh-CN" altLang="zh-CN" sz="2400" b="1" kern="100" dirty="0">
                <a:latin typeface="Times New Roman" panose="02020603050405020304"/>
                <a:cs typeface="Times New Roman" panose="02020603050405020304"/>
              </a:rPr>
              <a:t>下列关于物质运输的说法，正确的是（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发生质壁分离时，细胞液的吸水能力逐渐降低</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植物细胞在一定浓度的</a:t>
            </a:r>
            <a:r>
              <a:rPr lang="en-US" altLang="zh-CN" sz="2400" b="1" kern="100" dirty="0">
                <a:latin typeface="Times New Roman" panose="02020603050405020304"/>
                <a:cs typeface="Courier New" panose="02070309020205020404"/>
              </a:rPr>
              <a:t>KNO</a:t>
            </a:r>
            <a:r>
              <a:rPr lang="en-US" altLang="zh-CN" sz="2400" b="1" kern="100" baseline="-250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溶液中发生质壁分离自动复原，与细胞通过主动运输吸收水分子有关</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果脯在腌制过程中慢慢变甜，是细胞主动吸收糖分的结果</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将蔗糖溶液装入封有玻璃纸的漏斗并置于食盐溶液中，达到平衡时漏斗内溶液体积一定</a:t>
            </a:r>
            <a:r>
              <a:rPr lang="zh-CN" altLang="zh-CN" sz="2400" b="1" kern="100" dirty="0" smtClean="0">
                <a:latin typeface="Times New Roman" panose="02020603050405020304"/>
                <a:cs typeface="Times New Roman" panose="02020603050405020304"/>
              </a:rPr>
              <a:t>增大</a:t>
            </a:r>
            <a:endParaRPr lang="zh-CN" altLang="zh-CN" sz="1050" kern="100" dirty="0">
              <a:latin typeface="宋体" panose="02010600030101010101" pitchFamily="2" charset="-122"/>
              <a:cs typeface="Courier New" panose="02070309020205020404"/>
            </a:endParaRPr>
          </a:p>
        </p:txBody>
      </p:sp>
      <p:sp>
        <p:nvSpPr>
          <p:cNvPr id="6" name="矩形 1"/>
          <p:cNvSpPr>
            <a:spLocks noChangeArrowheads="1"/>
          </p:cNvSpPr>
          <p:nvPr/>
        </p:nvSpPr>
        <p:spPr bwMode="auto">
          <a:xfrm>
            <a:off x="263352" y="983664"/>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深度纠错</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209346" y="1196752"/>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发生质壁分离时，细胞失水导致细胞液浓度逐渐增加，因此细胞液的吸水能力逐渐增强，</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错误；一般情况下，水分子都是以自由扩散的方式进出细胞的，</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错误；果脯在腌制时，由于外界糖分过多，外界溶液浓度较大，细胞失水死亡。细胞膜失去选择透过性，糖分能够自由进入细胞中，使果脯慢慢变甜，</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错误；将蔗糖溶液装入封有玻璃纸（半透膜）的漏斗并置于食盐溶液中，蔗糖分子不能通过半透膜，但水分子和氯离子、钠离子都能通过半透膜进入漏斗，因此平衡时漏斗内液面一定升高，</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85593" y="620688"/>
            <a:ext cx="11647294"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经典高考）</a:t>
            </a:r>
            <a:r>
              <a:rPr lang="zh-CN" altLang="zh-CN" sz="2400" b="1" kern="100" dirty="0">
                <a:latin typeface="Times New Roman" panose="02020603050405020304"/>
                <a:cs typeface="Times New Roman" panose="02020603050405020304"/>
              </a:rPr>
              <a:t>在观察某植物细胞的质壁分离及质壁分离复原实验中，依次观察到的结果示意图如下，其中</a:t>
            </a: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指细胞结构。下列叙述正确的是（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36866" name="Picture 2" descr="ZJ-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6542" y="1844824"/>
            <a:ext cx="3916483" cy="158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452742" y="3495015"/>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甲状态时不存在水分子跨膜运输进出细胞的现象</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甲</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乙变化的原因之一是结构</a:t>
            </a: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的伸缩性比</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要大</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乙</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丙的变化是由于外界溶液浓度小于细胞液浓度所致</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细胞发生渗透作用至丙状态，一段时间后该细胞会</a:t>
            </a:r>
            <a:r>
              <a:rPr lang="zh-CN" altLang="zh-CN" sz="2400" b="1" kern="100" dirty="0" smtClean="0">
                <a:latin typeface="Times New Roman" panose="02020603050405020304"/>
                <a:cs typeface="Times New Roman" panose="02020603050405020304"/>
              </a:rPr>
              <a:t>破裂</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342509"/>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本题考查的是植物细胞渗透作用及质壁分离的相关知识点。甲维持细胞正常形态，进入细胞的水分子和从细胞中出去的水分子一样多，处于动态平衡状态，</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错误；甲</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乙发生了渗透失水，细胞质壁分离，原因之一是结构</a:t>
            </a:r>
            <a:r>
              <a:rPr lang="en-US" altLang="zh-CN" sz="2400" b="1" kern="100" dirty="0">
                <a:solidFill>
                  <a:srgbClr val="0000FF"/>
                </a:solidFill>
                <a:latin typeface="宋体" panose="02010600030101010101" pitchFamily="2" charset="-122"/>
                <a:ea typeface="仿宋_GB2312"/>
                <a:cs typeface="Times New Roman" panose="02020603050405020304"/>
              </a:rPr>
              <a:t>①</a:t>
            </a:r>
            <a:r>
              <a:rPr lang="zh-CN" altLang="zh-CN" sz="2400" b="1" kern="100" dirty="0">
                <a:solidFill>
                  <a:srgbClr val="0000FF"/>
                </a:solidFill>
                <a:latin typeface="Times New Roman" panose="02020603050405020304"/>
                <a:ea typeface="仿宋_GB2312"/>
                <a:cs typeface="Times New Roman" panose="02020603050405020304"/>
              </a:rPr>
              <a:t>细胞壁的伸缩性比结构</a:t>
            </a:r>
            <a:r>
              <a:rPr lang="en-US" altLang="zh-CN" sz="2400" b="1" kern="100" dirty="0">
                <a:solidFill>
                  <a:srgbClr val="0000FF"/>
                </a:solidFill>
                <a:latin typeface="宋体" panose="02010600030101010101" pitchFamily="2" charset="-122"/>
                <a:ea typeface="仿宋_GB2312"/>
                <a:cs typeface="Times New Roman" panose="02020603050405020304"/>
              </a:rPr>
              <a:t>②</a:t>
            </a:r>
            <a:r>
              <a:rPr lang="zh-CN" altLang="zh-CN" sz="2400" b="1" kern="100" dirty="0">
                <a:solidFill>
                  <a:srgbClr val="0000FF"/>
                </a:solidFill>
                <a:latin typeface="Times New Roman" panose="02020603050405020304"/>
                <a:ea typeface="仿宋_GB2312"/>
                <a:cs typeface="Times New Roman" panose="02020603050405020304"/>
              </a:rPr>
              <a:t>细胞膜的伸缩性要小，</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错误；乙</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丙发生了渗透吸水，此时外界溶液浓度比细胞液浓度小，</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正确；丙细胞可能发生渗透吸水，但植物细胞渗透吸水只会膨胀不会胀破，</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物质</a:t>
            </a:r>
            <a:r>
              <a:rPr lang="zh-CN" altLang="en-US" dirty="0">
                <a:solidFill>
                  <a:schemeClr val="accent2">
                    <a:lumMod val="100000"/>
                  </a:schemeClr>
                </a:solidFill>
                <a:latin typeface="黑体" panose="02010609060101010101" charset="-122"/>
                <a:ea typeface="黑体" panose="02010609060101010101" charset="-122"/>
              </a:rPr>
              <a:t>跨膜运输的</a:t>
            </a:r>
            <a:r>
              <a:rPr lang="zh-CN" altLang="en-US" dirty="0" smtClean="0">
                <a:solidFill>
                  <a:schemeClr val="accent2">
                    <a:lumMod val="100000"/>
                  </a:schemeClr>
                </a:solidFill>
                <a:latin typeface="黑体" panose="02010609060101010101" charset="-122"/>
                <a:ea typeface="黑体" panose="02010609060101010101" charset="-122"/>
              </a:rPr>
              <a:t>实例（知识精讲）</a:t>
            </a:r>
            <a:endParaRPr lang="zh-CN" altLang="en-US" dirty="0"/>
          </a:p>
        </p:txBody>
      </p:sp>
      <p:cxnSp>
        <p:nvCxnSpPr>
          <p:cNvPr id="4" name="直接连接符 3"/>
          <p:cNvCxnSpPr/>
          <p:nvPr/>
        </p:nvCxnSpPr>
        <p:spPr>
          <a:xfrm>
            <a:off x="6149664"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文本框 10"/>
          <p:cNvSpPr txBox="1">
            <a:spLocks noChangeArrowheads="1"/>
          </p:cNvSpPr>
          <p:nvPr/>
        </p:nvSpPr>
        <p:spPr bwMode="auto">
          <a:xfrm>
            <a:off x="241540" y="511205"/>
            <a:ext cx="46939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t>2. </a:t>
            </a:r>
            <a:r>
              <a:rPr lang="zh-CN" altLang="en-US" sz="3200" b="1" dirty="0" smtClean="0"/>
              <a:t>常见渗透装置图的分析</a:t>
            </a:r>
            <a:endParaRPr lang="zh-CN" altLang="en-US" sz="3200" b="1" dirty="0"/>
          </a:p>
        </p:txBody>
      </p:sp>
      <p:sp>
        <p:nvSpPr>
          <p:cNvPr id="6" name="文本框 10"/>
          <p:cNvSpPr txBox="1">
            <a:spLocks noChangeArrowheads="1"/>
          </p:cNvSpPr>
          <p:nvPr/>
        </p:nvSpPr>
        <p:spPr bwMode="auto">
          <a:xfrm>
            <a:off x="6370637" y="968829"/>
            <a:ext cx="47163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anose="05000000000000000000" pitchFamily="2" charset="2"/>
              <a:buChar char="u"/>
            </a:pPr>
            <a:r>
              <a:rPr lang="en-US" altLang="zh-CN" sz="2400" dirty="0" smtClean="0"/>
              <a:t> </a:t>
            </a:r>
            <a:r>
              <a:rPr lang="zh-CN" altLang="en-US" sz="2400" dirty="0" smtClean="0"/>
              <a:t>渗透装置中水是怎么流动的？</a:t>
            </a:r>
            <a:endParaRPr lang="zh-CN" altLang="en-US" sz="2400" dirty="0"/>
          </a:p>
        </p:txBody>
      </p:sp>
      <p:sp>
        <p:nvSpPr>
          <p:cNvPr id="7" name="文本框 10"/>
          <p:cNvSpPr txBox="1">
            <a:spLocks noChangeArrowheads="1"/>
          </p:cNvSpPr>
          <p:nvPr/>
        </p:nvSpPr>
        <p:spPr bwMode="auto">
          <a:xfrm>
            <a:off x="6370637" y="1603025"/>
            <a:ext cx="525632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smtClean="0">
                <a:solidFill>
                  <a:srgbClr val="0000FF"/>
                </a:solidFill>
              </a:rPr>
              <a:t>①</a:t>
            </a:r>
            <a:r>
              <a:rPr lang="zh-CN" altLang="zh-CN" sz="2400" dirty="0">
                <a:solidFill>
                  <a:srgbClr val="0000FF"/>
                </a:solidFill>
              </a:rPr>
              <a:t>当溶液浓度</a:t>
            </a:r>
            <a:r>
              <a:rPr lang="en-US" altLang="zh-CN" sz="2400" dirty="0">
                <a:solidFill>
                  <a:srgbClr val="0000FF"/>
                </a:solidFill>
              </a:rPr>
              <a:t>S</a:t>
            </a:r>
            <a:r>
              <a:rPr lang="en-US" altLang="zh-CN" sz="2400" baseline="-25000" dirty="0">
                <a:solidFill>
                  <a:srgbClr val="0000FF"/>
                </a:solidFill>
              </a:rPr>
              <a:t>1</a:t>
            </a:r>
            <a:r>
              <a:rPr lang="zh-CN" altLang="zh-CN" sz="2400" dirty="0">
                <a:solidFill>
                  <a:srgbClr val="0000FF"/>
                </a:solidFill>
              </a:rPr>
              <a:t>＞</a:t>
            </a:r>
            <a:r>
              <a:rPr lang="en-US" altLang="zh-CN" sz="2400" dirty="0">
                <a:solidFill>
                  <a:srgbClr val="0000FF"/>
                </a:solidFill>
              </a:rPr>
              <a:t>S</a:t>
            </a:r>
            <a:r>
              <a:rPr lang="en-US" altLang="zh-CN" sz="2400" baseline="-25000" dirty="0">
                <a:solidFill>
                  <a:srgbClr val="0000FF"/>
                </a:solidFill>
              </a:rPr>
              <a:t>2</a:t>
            </a:r>
            <a:r>
              <a:rPr lang="zh-CN" altLang="zh-CN" sz="2400" dirty="0">
                <a:solidFill>
                  <a:srgbClr val="0000FF"/>
                </a:solidFill>
              </a:rPr>
              <a:t>时，水分就通过半透膜由</a:t>
            </a:r>
            <a:r>
              <a:rPr lang="en-US" altLang="zh-CN" sz="2400" dirty="0" smtClean="0">
                <a:solidFill>
                  <a:srgbClr val="0000FF"/>
                </a:solidFill>
              </a:rPr>
              <a:t>S</a:t>
            </a:r>
            <a:r>
              <a:rPr lang="en-US" altLang="zh-CN" sz="2400" baseline="-25000" dirty="0">
                <a:solidFill>
                  <a:srgbClr val="0000FF"/>
                </a:solidFill>
              </a:rPr>
              <a:t>2</a:t>
            </a:r>
            <a:r>
              <a:rPr lang="zh-CN" altLang="zh-CN" sz="2400" dirty="0" smtClean="0">
                <a:solidFill>
                  <a:srgbClr val="0000FF"/>
                </a:solidFill>
              </a:rPr>
              <a:t>流向</a:t>
            </a:r>
            <a:r>
              <a:rPr lang="en-US" altLang="zh-CN" sz="2400" dirty="0" smtClean="0">
                <a:solidFill>
                  <a:srgbClr val="0000FF"/>
                </a:solidFill>
              </a:rPr>
              <a:t>S</a:t>
            </a:r>
            <a:r>
              <a:rPr lang="en-US" altLang="zh-CN" sz="2400" baseline="-25000" dirty="0">
                <a:solidFill>
                  <a:srgbClr val="0000FF"/>
                </a:solidFill>
              </a:rPr>
              <a:t>1</a:t>
            </a:r>
            <a:r>
              <a:rPr lang="zh-CN" altLang="zh-CN" sz="2400" dirty="0" smtClean="0">
                <a:solidFill>
                  <a:srgbClr val="0000FF"/>
                </a:solidFill>
              </a:rPr>
              <a:t>；</a:t>
            </a:r>
            <a:endParaRPr lang="en-US" altLang="zh-CN" sz="2400" dirty="0">
              <a:solidFill>
                <a:srgbClr val="0000FF"/>
              </a:solidFill>
            </a:endParaRPr>
          </a:p>
          <a:p>
            <a:r>
              <a:rPr lang="zh-CN" altLang="en-US" sz="2400" dirty="0">
                <a:solidFill>
                  <a:srgbClr val="0000FF"/>
                </a:solidFill>
              </a:rPr>
              <a:t>②</a:t>
            </a:r>
            <a:r>
              <a:rPr lang="zh-CN" altLang="zh-CN" sz="2400" dirty="0">
                <a:solidFill>
                  <a:srgbClr val="0000FF"/>
                </a:solidFill>
              </a:rPr>
              <a:t>当溶液浓度</a:t>
            </a:r>
            <a:r>
              <a:rPr lang="en-US" altLang="zh-CN" sz="2400" dirty="0" smtClean="0">
                <a:solidFill>
                  <a:srgbClr val="0000FF"/>
                </a:solidFill>
              </a:rPr>
              <a:t>S</a:t>
            </a:r>
            <a:r>
              <a:rPr lang="en-US" altLang="zh-CN" sz="2400" baseline="-25000" dirty="0">
                <a:solidFill>
                  <a:srgbClr val="0000FF"/>
                </a:solidFill>
              </a:rPr>
              <a:t>1</a:t>
            </a:r>
            <a:r>
              <a:rPr lang="zh-CN" altLang="zh-CN" sz="2400" dirty="0" smtClean="0">
                <a:solidFill>
                  <a:srgbClr val="0000FF"/>
                </a:solidFill>
              </a:rPr>
              <a:t>＜</a:t>
            </a:r>
            <a:r>
              <a:rPr lang="en-US" altLang="zh-CN" sz="2400" dirty="0" smtClean="0">
                <a:solidFill>
                  <a:srgbClr val="0000FF"/>
                </a:solidFill>
              </a:rPr>
              <a:t>S</a:t>
            </a:r>
            <a:r>
              <a:rPr lang="en-US" altLang="zh-CN" sz="2400" baseline="-25000" dirty="0">
                <a:solidFill>
                  <a:srgbClr val="0000FF"/>
                </a:solidFill>
              </a:rPr>
              <a:t>2</a:t>
            </a:r>
            <a:r>
              <a:rPr lang="zh-CN" altLang="zh-CN" sz="2400" dirty="0" smtClean="0">
                <a:solidFill>
                  <a:srgbClr val="0000FF"/>
                </a:solidFill>
              </a:rPr>
              <a:t>时</a:t>
            </a:r>
            <a:r>
              <a:rPr lang="zh-CN" altLang="zh-CN" sz="2400" dirty="0">
                <a:solidFill>
                  <a:srgbClr val="0000FF"/>
                </a:solidFill>
              </a:rPr>
              <a:t>，水分就通过半透膜由</a:t>
            </a:r>
            <a:r>
              <a:rPr lang="en-US" altLang="zh-CN" sz="2400" dirty="0" smtClean="0">
                <a:solidFill>
                  <a:srgbClr val="0000FF"/>
                </a:solidFill>
              </a:rPr>
              <a:t>S</a:t>
            </a:r>
            <a:r>
              <a:rPr lang="en-US" altLang="zh-CN" sz="2400" baseline="-25000" dirty="0">
                <a:solidFill>
                  <a:srgbClr val="0000FF"/>
                </a:solidFill>
              </a:rPr>
              <a:t>1</a:t>
            </a:r>
            <a:r>
              <a:rPr lang="zh-CN" altLang="zh-CN" sz="2400" dirty="0" smtClean="0">
                <a:solidFill>
                  <a:srgbClr val="0000FF"/>
                </a:solidFill>
              </a:rPr>
              <a:t>流向</a:t>
            </a:r>
            <a:r>
              <a:rPr lang="en-US" altLang="zh-CN" sz="2400" dirty="0" smtClean="0">
                <a:solidFill>
                  <a:srgbClr val="0000FF"/>
                </a:solidFill>
              </a:rPr>
              <a:t>S</a:t>
            </a:r>
            <a:r>
              <a:rPr lang="en-US" altLang="zh-CN" sz="2400" baseline="-25000" dirty="0">
                <a:solidFill>
                  <a:srgbClr val="0000FF"/>
                </a:solidFill>
              </a:rPr>
              <a:t>2</a:t>
            </a:r>
            <a:r>
              <a:rPr lang="zh-CN" altLang="zh-CN" sz="2400" dirty="0" smtClean="0">
                <a:solidFill>
                  <a:srgbClr val="0000FF"/>
                </a:solidFill>
              </a:rPr>
              <a:t>。</a:t>
            </a:r>
            <a:r>
              <a:rPr lang="zh-CN" altLang="en-US" sz="2400" dirty="0" smtClean="0">
                <a:solidFill>
                  <a:srgbClr val="0000FF"/>
                </a:solidFill>
              </a:rPr>
              <a:t> </a:t>
            </a:r>
            <a:endParaRPr lang="zh-CN" altLang="en-US" sz="2400" dirty="0">
              <a:solidFill>
                <a:srgbClr val="0000FF"/>
              </a:solidFill>
            </a:endParaRPr>
          </a:p>
        </p:txBody>
      </p:sp>
      <p:pic>
        <p:nvPicPr>
          <p:cNvPr id="8" name="Picture 5" descr="W7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580" y="2125609"/>
            <a:ext cx="5972830" cy="256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0"/>
          <p:cNvSpPr txBox="1">
            <a:spLocks noChangeArrowheads="1"/>
          </p:cNvSpPr>
          <p:nvPr/>
        </p:nvSpPr>
        <p:spPr bwMode="auto">
          <a:xfrm>
            <a:off x="6370637" y="3407229"/>
            <a:ext cx="56626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u"/>
            </a:pPr>
            <a:r>
              <a:rPr lang="en-US" altLang="zh-CN" sz="2400" dirty="0" smtClean="0"/>
              <a:t> </a:t>
            </a:r>
            <a:r>
              <a:rPr lang="zh-CN" altLang="en-US" sz="2400" dirty="0" smtClean="0"/>
              <a:t>当液面平衡（有高度差</a:t>
            </a:r>
            <a:r>
              <a:rPr lang="el-GR" altLang="zh-CN" sz="2400" dirty="0" smtClean="0"/>
              <a:t>Δ</a:t>
            </a:r>
            <a:r>
              <a:rPr lang="en-US" altLang="zh-CN" sz="2400" dirty="0" smtClean="0"/>
              <a:t>h</a:t>
            </a:r>
            <a:r>
              <a:rPr lang="zh-CN" altLang="en-US" sz="2400" dirty="0" smtClean="0"/>
              <a:t>）时，</a:t>
            </a:r>
            <a:r>
              <a:rPr lang="en-US" altLang="zh-CN" sz="2400" dirty="0" smtClean="0"/>
              <a:t>S</a:t>
            </a:r>
            <a:r>
              <a:rPr lang="en-US" altLang="zh-CN" sz="2400" baseline="-25000" dirty="0" smtClean="0"/>
              <a:t>1</a:t>
            </a:r>
            <a:r>
              <a:rPr lang="zh-CN" altLang="en-US" sz="2400" dirty="0" smtClean="0"/>
              <a:t>和</a:t>
            </a:r>
            <a:r>
              <a:rPr lang="en-US" altLang="zh-CN" sz="2400" dirty="0" smtClean="0"/>
              <a:t>S</a:t>
            </a:r>
            <a:r>
              <a:rPr lang="en-US" altLang="zh-CN" sz="2400" baseline="-25000" dirty="0" smtClean="0"/>
              <a:t>2</a:t>
            </a:r>
            <a:r>
              <a:rPr lang="zh-CN" altLang="en-US" sz="2400" dirty="0" smtClean="0"/>
              <a:t>的浓度大小关系怎样？</a:t>
            </a:r>
            <a:endParaRPr lang="zh-CN" altLang="en-US" sz="2400" dirty="0"/>
          </a:p>
        </p:txBody>
      </p:sp>
      <p:sp>
        <p:nvSpPr>
          <p:cNvPr id="10" name="文本框 9"/>
          <p:cNvSpPr txBox="1">
            <a:spLocks noChangeArrowheads="1"/>
          </p:cNvSpPr>
          <p:nvPr/>
        </p:nvSpPr>
        <p:spPr bwMode="auto">
          <a:xfrm>
            <a:off x="6370637" y="4340570"/>
            <a:ext cx="52563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dirty="0" smtClean="0">
                <a:solidFill>
                  <a:srgbClr val="0000FF"/>
                </a:solidFill>
              </a:rPr>
              <a:t>溶液浓度</a:t>
            </a:r>
            <a:r>
              <a:rPr lang="en-US" altLang="zh-CN" sz="2400" dirty="0">
                <a:solidFill>
                  <a:srgbClr val="0000FF"/>
                </a:solidFill>
              </a:rPr>
              <a:t>S</a:t>
            </a:r>
            <a:r>
              <a:rPr lang="en-US" altLang="zh-CN" sz="2400" baseline="-25000" dirty="0">
                <a:solidFill>
                  <a:srgbClr val="0000FF"/>
                </a:solidFill>
              </a:rPr>
              <a:t>1</a:t>
            </a:r>
            <a:r>
              <a:rPr lang="zh-CN" altLang="zh-CN" sz="2400" dirty="0">
                <a:solidFill>
                  <a:srgbClr val="0000FF"/>
                </a:solidFill>
              </a:rPr>
              <a:t>＞</a:t>
            </a:r>
            <a:r>
              <a:rPr lang="en-US" altLang="zh-CN" sz="2400" dirty="0" smtClean="0">
                <a:solidFill>
                  <a:srgbClr val="0000FF"/>
                </a:solidFill>
              </a:rPr>
              <a:t>S</a:t>
            </a:r>
            <a:r>
              <a:rPr lang="en-US" altLang="zh-CN" sz="2400" baseline="-25000" dirty="0" smtClean="0">
                <a:solidFill>
                  <a:srgbClr val="0000FF"/>
                </a:solidFill>
              </a:rPr>
              <a:t>2</a:t>
            </a:r>
            <a:r>
              <a:rPr lang="zh-CN" altLang="zh-CN" sz="2400" dirty="0" smtClean="0">
                <a:solidFill>
                  <a:srgbClr val="0000FF"/>
                </a:solidFill>
              </a:rPr>
              <a:t>，</a:t>
            </a:r>
            <a:r>
              <a:rPr lang="zh-CN" altLang="zh-CN" sz="2400" dirty="0">
                <a:solidFill>
                  <a:srgbClr val="0000FF"/>
                </a:solidFill>
              </a:rPr>
              <a:t>因为液面高的一侧形成的净水压，会阻止</a:t>
            </a:r>
            <a:r>
              <a:rPr lang="zh-CN" altLang="zh-CN" sz="2400" dirty="0" smtClean="0">
                <a:solidFill>
                  <a:srgbClr val="0000FF"/>
                </a:solidFill>
              </a:rPr>
              <a:t>溶剂</a:t>
            </a:r>
            <a:r>
              <a:rPr lang="zh-CN" altLang="en-US" sz="2400" dirty="0" smtClean="0">
                <a:solidFill>
                  <a:srgbClr val="0000FF"/>
                </a:solidFill>
              </a:rPr>
              <a:t>（一般是水）</a:t>
            </a:r>
            <a:r>
              <a:rPr lang="zh-CN" altLang="zh-CN" sz="2400" dirty="0" smtClean="0">
                <a:solidFill>
                  <a:srgbClr val="0000FF"/>
                </a:solidFill>
              </a:rPr>
              <a:t>由</a:t>
            </a:r>
            <a:r>
              <a:rPr lang="zh-CN" altLang="zh-CN" sz="2400" dirty="0">
                <a:solidFill>
                  <a:srgbClr val="0000FF"/>
                </a:solidFill>
              </a:rPr>
              <a:t>低浓度一侧向高浓度一侧扩散</a:t>
            </a:r>
            <a:r>
              <a:rPr lang="zh-CN" altLang="zh-CN" sz="2400" dirty="0" smtClean="0">
                <a:solidFill>
                  <a:srgbClr val="0000FF"/>
                </a:solidFill>
              </a:rPr>
              <a:t>。</a:t>
            </a:r>
            <a:r>
              <a:rPr lang="zh-CN" altLang="en-US" sz="2400" dirty="0" smtClean="0">
                <a:solidFill>
                  <a:srgbClr val="0000FF"/>
                </a:solidFill>
              </a:rPr>
              <a:t> </a:t>
            </a:r>
            <a:endParaRPr lang="zh-CN" altLang="en-US" sz="2400" dirty="0">
              <a:solidFill>
                <a:srgbClr val="0000FF"/>
              </a:solidFill>
            </a:endParaRPr>
          </a:p>
        </p:txBody>
      </p:sp>
      <p:sp>
        <p:nvSpPr>
          <p:cNvPr id="15" name="矩形 14"/>
          <p:cNvSpPr/>
          <p:nvPr/>
        </p:nvSpPr>
        <p:spPr>
          <a:xfrm>
            <a:off x="447602" y="4836944"/>
            <a:ext cx="1290738"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sz="2400" dirty="0">
                <a:solidFill>
                  <a:srgbClr val="0000FF"/>
                </a:solidFill>
              </a:rPr>
              <a:t>S</a:t>
            </a:r>
            <a:r>
              <a:rPr lang="en-US" altLang="zh-CN" sz="2400" baseline="-25000" dirty="0">
                <a:solidFill>
                  <a:srgbClr val="0000FF"/>
                </a:solidFill>
              </a:rPr>
              <a:t>1</a:t>
            </a:r>
            <a:r>
              <a:rPr lang="zh-CN" altLang="zh-CN" sz="2400" dirty="0">
                <a:solidFill>
                  <a:srgbClr val="0000FF"/>
                </a:solidFill>
              </a:rPr>
              <a:t>＞</a:t>
            </a:r>
            <a:r>
              <a:rPr lang="en-US" altLang="zh-CN" sz="2400" dirty="0">
                <a:solidFill>
                  <a:srgbClr val="0000FF"/>
                </a:solidFill>
              </a:rPr>
              <a:t>S</a:t>
            </a:r>
            <a:r>
              <a:rPr lang="en-US" altLang="zh-CN" sz="2400" baseline="-25000" dirty="0">
                <a:solidFill>
                  <a:srgbClr val="0000FF"/>
                </a:solidFill>
              </a:rPr>
              <a:t>2</a:t>
            </a:r>
            <a:r>
              <a:rPr lang="zh-CN" altLang="zh-CN" sz="2400" dirty="0">
                <a:solidFill>
                  <a:srgbClr val="0000FF"/>
                </a:solidFill>
              </a:rPr>
              <a:t>时</a:t>
            </a:r>
            <a:endParaRPr lang="zh-CN" altLang="en-US" sz="2400" dirty="0">
              <a:solidFill>
                <a:srgbClr val="0000FF"/>
              </a:solidFill>
            </a:endParaRPr>
          </a:p>
        </p:txBody>
      </p:sp>
      <p:sp>
        <p:nvSpPr>
          <p:cNvPr id="16" name="矩形 15"/>
          <p:cNvSpPr/>
          <p:nvPr/>
        </p:nvSpPr>
        <p:spPr>
          <a:xfrm>
            <a:off x="447602" y="5446706"/>
            <a:ext cx="1290738"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sz="2400" dirty="0">
                <a:solidFill>
                  <a:srgbClr val="0000FF"/>
                </a:solidFill>
              </a:rPr>
              <a:t>S</a:t>
            </a:r>
            <a:r>
              <a:rPr lang="en-US" altLang="zh-CN" sz="2400" baseline="-25000" dirty="0">
                <a:solidFill>
                  <a:srgbClr val="0000FF"/>
                </a:solidFill>
              </a:rPr>
              <a:t>1</a:t>
            </a:r>
            <a:r>
              <a:rPr lang="zh-CN" altLang="zh-CN" sz="2400" dirty="0">
                <a:solidFill>
                  <a:srgbClr val="0000FF"/>
                </a:solidFill>
              </a:rPr>
              <a:t>＜</a:t>
            </a:r>
            <a:r>
              <a:rPr lang="en-US" altLang="zh-CN" sz="2400" dirty="0">
                <a:solidFill>
                  <a:srgbClr val="0000FF"/>
                </a:solidFill>
              </a:rPr>
              <a:t>S</a:t>
            </a:r>
            <a:r>
              <a:rPr lang="en-US" altLang="zh-CN" sz="2400" baseline="-25000" dirty="0">
                <a:solidFill>
                  <a:srgbClr val="0000FF"/>
                </a:solidFill>
              </a:rPr>
              <a:t>2</a:t>
            </a:r>
            <a:r>
              <a:rPr lang="zh-CN" altLang="zh-CN" sz="2400" dirty="0">
                <a:solidFill>
                  <a:srgbClr val="0000FF"/>
                </a:solidFill>
              </a:rPr>
              <a:t>时</a:t>
            </a:r>
            <a:endParaRPr lang="zh-CN" altLang="en-US" sz="2400" dirty="0">
              <a:solidFill>
                <a:srgbClr val="0000FF"/>
              </a:solidFill>
            </a:endParaRPr>
          </a:p>
        </p:txBody>
      </p:sp>
      <p:sp>
        <p:nvSpPr>
          <p:cNvPr id="17" name="straight-up-arrow_56749"/>
          <p:cNvSpPr>
            <a:spLocks noChangeAspect="1"/>
          </p:cNvSpPr>
          <p:nvPr/>
        </p:nvSpPr>
        <p:spPr bwMode="auto">
          <a:xfrm rot="16200000">
            <a:off x="2217608" y="5013901"/>
            <a:ext cx="374191" cy="609685"/>
          </a:xfrm>
          <a:custGeom>
            <a:avLst/>
            <a:gdLst>
              <a:gd name="T0" fmla="*/ 402 w 1021"/>
              <a:gd name="T1" fmla="*/ 1666 h 1666"/>
              <a:gd name="T2" fmla="*/ 618 w 1021"/>
              <a:gd name="T3" fmla="*/ 1666 h 1666"/>
              <a:gd name="T4" fmla="*/ 705 w 1021"/>
              <a:gd name="T5" fmla="*/ 1584 h 1666"/>
              <a:gd name="T6" fmla="*/ 705 w 1021"/>
              <a:gd name="T7" fmla="*/ 765 h 1666"/>
              <a:gd name="T8" fmla="*/ 778 w 1021"/>
              <a:gd name="T9" fmla="*/ 680 h 1666"/>
              <a:gd name="T10" fmla="*/ 916 w 1021"/>
              <a:gd name="T11" fmla="*/ 680 h 1666"/>
              <a:gd name="T12" fmla="*/ 980 w 1021"/>
              <a:gd name="T13" fmla="*/ 552 h 1666"/>
              <a:gd name="T14" fmla="*/ 568 w 1021"/>
              <a:gd name="T15" fmla="*/ 41 h 1666"/>
              <a:gd name="T16" fmla="*/ 441 w 1021"/>
              <a:gd name="T17" fmla="*/ 41 h 1666"/>
              <a:gd name="T18" fmla="*/ 41 w 1021"/>
              <a:gd name="T19" fmla="*/ 553 h 1666"/>
              <a:gd name="T20" fmla="*/ 104 w 1021"/>
              <a:gd name="T21" fmla="*/ 680 h 1666"/>
              <a:gd name="T22" fmla="*/ 241 w 1021"/>
              <a:gd name="T23" fmla="*/ 680 h 1666"/>
              <a:gd name="T24" fmla="*/ 316 w 1021"/>
              <a:gd name="T25" fmla="*/ 765 h 1666"/>
              <a:gd name="T26" fmla="*/ 316 w 1021"/>
              <a:gd name="T27" fmla="*/ 1585 h 1666"/>
              <a:gd name="T28" fmla="*/ 402 w 1021"/>
              <a:gd name="T29" fmla="*/ 1666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1666">
                <a:moveTo>
                  <a:pt x="402" y="1666"/>
                </a:moveTo>
                <a:lnTo>
                  <a:pt x="618" y="1666"/>
                </a:lnTo>
                <a:cubicBezTo>
                  <a:pt x="662" y="1666"/>
                  <a:pt x="705" y="1629"/>
                  <a:pt x="705" y="1584"/>
                </a:cubicBezTo>
                <a:lnTo>
                  <a:pt x="705" y="765"/>
                </a:lnTo>
                <a:cubicBezTo>
                  <a:pt x="705" y="721"/>
                  <a:pt x="734" y="680"/>
                  <a:pt x="778" y="680"/>
                </a:cubicBezTo>
                <a:lnTo>
                  <a:pt x="916" y="680"/>
                </a:lnTo>
                <a:cubicBezTo>
                  <a:pt x="982" y="680"/>
                  <a:pt x="1021" y="605"/>
                  <a:pt x="980" y="552"/>
                </a:cubicBezTo>
                <a:lnTo>
                  <a:pt x="568" y="41"/>
                </a:lnTo>
                <a:cubicBezTo>
                  <a:pt x="536" y="0"/>
                  <a:pt x="473" y="0"/>
                  <a:pt x="441" y="41"/>
                </a:cubicBezTo>
                <a:lnTo>
                  <a:pt x="41" y="553"/>
                </a:lnTo>
                <a:cubicBezTo>
                  <a:pt x="0" y="605"/>
                  <a:pt x="37" y="680"/>
                  <a:pt x="104" y="680"/>
                </a:cubicBezTo>
                <a:lnTo>
                  <a:pt x="241" y="680"/>
                </a:lnTo>
                <a:cubicBezTo>
                  <a:pt x="285" y="680"/>
                  <a:pt x="316" y="721"/>
                  <a:pt x="316" y="765"/>
                </a:cubicBezTo>
                <a:lnTo>
                  <a:pt x="316" y="1585"/>
                </a:lnTo>
                <a:cubicBezTo>
                  <a:pt x="317" y="1629"/>
                  <a:pt x="357" y="1666"/>
                  <a:pt x="402" y="1666"/>
                </a:cubicBezTo>
                <a:close/>
              </a:path>
            </a:pathLst>
          </a:custGeom>
          <a:solidFill>
            <a:schemeClr val="accent1"/>
          </a:solidFill>
          <a:ln>
            <a:noFill/>
          </a:ln>
        </p:spPr>
      </p:sp>
      <p:cxnSp>
        <p:nvCxnSpPr>
          <p:cNvPr id="19" name="直接箭头连接符 18"/>
          <p:cNvCxnSpPr/>
          <p:nvPr/>
        </p:nvCxnSpPr>
        <p:spPr>
          <a:xfrm flipV="1">
            <a:off x="1476710" y="3330984"/>
            <a:ext cx="0" cy="545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660380" y="3373188"/>
            <a:ext cx="0" cy="545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448978" y="3302852"/>
            <a:ext cx="0" cy="593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631858" y="3302852"/>
            <a:ext cx="0" cy="545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2" presetClass="entr" presetSubtype="2" repeatCount="400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10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15"/>
                    </p:tgtEl>
                  </p:cond>
                </p:stCondLst>
                <p:endSync evt="end" delay="0">
                  <p:rtn val="all"/>
                </p:endSync>
                <p:childTnLst>
                  <p:par>
                    <p:cTn id="50" fill="hold">
                      <p:stCondLst>
                        <p:cond delay="0"/>
                      </p:stCondLst>
                      <p:childTnLst>
                        <p:par>
                          <p:cTn id="51" fill="hold">
                            <p:stCondLst>
                              <p:cond delay="0"/>
                            </p:stCondLst>
                            <p:childTnLst>
                              <p:par>
                                <p:cTn id="52" presetID="22" presetClass="entr" presetSubtype="4" repeatCount="500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1" repeatCount="500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par>
                                <p:cTn id="58" presetID="1" presetClass="exit" presetSubtype="0" fill="hold" nodeType="with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par>
                          <p:cTn id="60" fill="hold">
                            <p:stCondLst>
                              <p:cond delay="500"/>
                            </p:stCondLst>
                            <p:childTnLst>
                              <p:par>
                                <p:cTn id="61" presetID="1" presetClass="exit" presetSubtype="0" fill="hold" nodeType="afterEffect">
                                  <p:stCondLst>
                                    <p:cond delay="0"/>
                                  </p:stCondLst>
                                  <p:childTnLst>
                                    <p:set>
                                      <p:cBhvr>
                                        <p:cTn id="62"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6"/>
                    </p:tgtEl>
                  </p:cond>
                </p:stCondLst>
                <p:endSync evt="end" delay="0">
                  <p:rtn val="all"/>
                </p:endSync>
                <p:childTnLst>
                  <p:par>
                    <p:cTn id="64" fill="hold">
                      <p:stCondLst>
                        <p:cond delay="0"/>
                      </p:stCondLst>
                      <p:childTnLst>
                        <p:par>
                          <p:cTn id="65" fill="hold">
                            <p:stCondLst>
                              <p:cond delay="0"/>
                            </p:stCondLst>
                            <p:childTnLst>
                              <p:par>
                                <p:cTn id="66" presetID="1" presetClass="exit" presetSubtype="0" fill="hold"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1"/>
                                        </p:tgtEl>
                                        <p:attrNameLst>
                                          <p:attrName>style.visibility</p:attrName>
                                        </p:attrNameLst>
                                      </p:cBhvr>
                                      <p:to>
                                        <p:strVal val="hidden"/>
                                      </p:to>
                                    </p:set>
                                  </p:childTnLst>
                                </p:cTn>
                              </p:par>
                            </p:childTnLst>
                          </p:cTn>
                        </p:par>
                        <p:par>
                          <p:cTn id="70" fill="hold">
                            <p:stCondLst>
                              <p:cond delay="0"/>
                            </p:stCondLst>
                            <p:childTnLst>
                              <p:par>
                                <p:cTn id="71" presetID="22" presetClass="entr" presetSubtype="1" repeatCount="10000"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up)">
                                      <p:cBhvr>
                                        <p:cTn id="73" dur="500"/>
                                        <p:tgtEl>
                                          <p:spTgt spid="24"/>
                                        </p:tgtEl>
                                      </p:cBhvr>
                                    </p:animEffect>
                                  </p:childTnLst>
                                </p:cTn>
                              </p:par>
                              <p:par>
                                <p:cTn id="74" presetID="22" presetClass="entr" presetSubtype="4" repeatCount="1000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childTnLst>
                    </p:cTn>
                  </p:par>
                </p:childTnLst>
              </p:cTn>
              <p:nextCondLst>
                <p:cond evt="onClick" delay="0">
                  <p:tgtEl>
                    <p:spTgt spid="16"/>
                  </p:tgtEl>
                </p:cond>
              </p:nextCondLst>
            </p:seq>
          </p:childTnLst>
        </p:cTn>
      </p:par>
    </p:tnLst>
    <p:bldLst>
      <p:bldP spid="6" grpId="0"/>
      <p:bldP spid="7"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物质</a:t>
            </a:r>
            <a:r>
              <a:rPr lang="zh-CN" altLang="en-US" dirty="0">
                <a:solidFill>
                  <a:schemeClr val="accent2">
                    <a:lumMod val="100000"/>
                  </a:schemeClr>
                </a:solidFill>
                <a:latin typeface="黑体" panose="02010609060101010101" charset="-122"/>
                <a:ea typeface="黑体" panose="02010609060101010101" charset="-122"/>
              </a:rPr>
              <a:t>跨膜运输的</a:t>
            </a:r>
            <a:r>
              <a:rPr lang="zh-CN" altLang="en-US" dirty="0" smtClean="0">
                <a:solidFill>
                  <a:schemeClr val="accent2">
                    <a:lumMod val="100000"/>
                  </a:schemeClr>
                </a:solidFill>
                <a:latin typeface="黑体" panose="02010609060101010101" charset="-122"/>
                <a:ea typeface="黑体" panose="02010609060101010101" charset="-122"/>
              </a:rPr>
              <a:t>实例（知识精讲）</a:t>
            </a:r>
            <a:endParaRPr lang="zh-CN" altLang="en-US" dirty="0"/>
          </a:p>
        </p:txBody>
      </p:sp>
      <p:sp>
        <p:nvSpPr>
          <p:cNvPr id="4" name="文本框 10"/>
          <p:cNvSpPr txBox="1">
            <a:spLocks noChangeArrowheads="1"/>
          </p:cNvSpPr>
          <p:nvPr/>
        </p:nvSpPr>
        <p:spPr bwMode="auto">
          <a:xfrm>
            <a:off x="241540" y="493962"/>
            <a:ext cx="46939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prstClr val="black"/>
                </a:solidFill>
              </a:rPr>
              <a:t>3</a:t>
            </a:r>
            <a:r>
              <a:rPr lang="en-US" altLang="zh-CN" sz="3200" b="1" dirty="0" smtClean="0">
                <a:solidFill>
                  <a:prstClr val="black"/>
                </a:solidFill>
              </a:rPr>
              <a:t>. </a:t>
            </a:r>
            <a:r>
              <a:rPr lang="zh-CN" altLang="en-US" sz="3200" b="1" dirty="0" smtClean="0">
                <a:solidFill>
                  <a:prstClr val="black"/>
                </a:solidFill>
              </a:rPr>
              <a:t>动物细胞的吸水和失水</a:t>
            </a:r>
            <a:endParaRPr lang="zh-CN" altLang="en-US" sz="3200" b="1" dirty="0">
              <a:solidFill>
                <a:prstClr val="black"/>
              </a:solidFill>
            </a:endParaRPr>
          </a:p>
        </p:txBody>
      </p:sp>
      <p:sp>
        <p:nvSpPr>
          <p:cNvPr id="5" name="文本框 10"/>
          <p:cNvSpPr txBox="1">
            <a:spLocks noChangeArrowheads="1"/>
          </p:cNvSpPr>
          <p:nvPr/>
        </p:nvSpPr>
        <p:spPr bwMode="auto">
          <a:xfrm>
            <a:off x="6227811" y="1334589"/>
            <a:ext cx="5256329" cy="446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dirty="0" smtClean="0">
                <a:solidFill>
                  <a:srgbClr val="0000FF"/>
                </a:solidFill>
              </a:rPr>
              <a:t>①</a:t>
            </a:r>
            <a:r>
              <a:rPr lang="zh-CN" altLang="zh-CN" sz="2400" dirty="0" smtClean="0">
                <a:solidFill>
                  <a:srgbClr val="0000FF"/>
                </a:solidFill>
              </a:rPr>
              <a:t>当</a:t>
            </a:r>
            <a:r>
              <a:rPr lang="zh-CN" altLang="en-US" sz="2400" dirty="0" smtClean="0">
                <a:solidFill>
                  <a:srgbClr val="0000FF"/>
                </a:solidFill>
              </a:rPr>
              <a:t>外界</a:t>
            </a:r>
            <a:r>
              <a:rPr lang="zh-CN" altLang="zh-CN" sz="2400" dirty="0" smtClean="0">
                <a:solidFill>
                  <a:srgbClr val="0000FF"/>
                </a:solidFill>
              </a:rPr>
              <a:t>溶液浓度＞</a:t>
            </a:r>
            <a:r>
              <a:rPr lang="zh-CN" altLang="en-US" sz="2400" dirty="0" smtClean="0">
                <a:solidFill>
                  <a:srgbClr val="0000FF"/>
                </a:solidFill>
              </a:rPr>
              <a:t>细胞质浓度</a:t>
            </a:r>
            <a:r>
              <a:rPr lang="zh-CN" altLang="zh-CN" sz="2400" dirty="0" smtClean="0">
                <a:solidFill>
                  <a:srgbClr val="0000FF"/>
                </a:solidFill>
              </a:rPr>
              <a:t>时，</a:t>
            </a:r>
            <a:r>
              <a:rPr lang="zh-CN" altLang="en-US" sz="2400" dirty="0" smtClean="0">
                <a:solidFill>
                  <a:srgbClr val="0000FF"/>
                </a:solidFill>
              </a:rPr>
              <a:t>细胞吸水；</a:t>
            </a:r>
            <a:endParaRPr lang="en-US" altLang="zh-CN" sz="2400" dirty="0">
              <a:solidFill>
                <a:srgbClr val="0000FF"/>
              </a:solidFill>
            </a:endParaRPr>
          </a:p>
          <a:p>
            <a:pPr>
              <a:lnSpc>
                <a:spcPct val="150000"/>
              </a:lnSpc>
            </a:pPr>
            <a:endParaRPr lang="en-US" altLang="zh-CN" sz="2400" dirty="0" smtClean="0">
              <a:solidFill>
                <a:srgbClr val="0000FF"/>
              </a:solidFill>
            </a:endParaRPr>
          </a:p>
          <a:p>
            <a:pPr>
              <a:lnSpc>
                <a:spcPct val="150000"/>
              </a:lnSpc>
            </a:pPr>
            <a:r>
              <a:rPr lang="zh-CN" altLang="en-US" sz="2400" dirty="0" smtClean="0">
                <a:solidFill>
                  <a:srgbClr val="0000FF"/>
                </a:solidFill>
              </a:rPr>
              <a:t>②</a:t>
            </a:r>
            <a:r>
              <a:rPr lang="zh-CN" altLang="zh-CN" sz="2400" dirty="0">
                <a:solidFill>
                  <a:srgbClr val="0000FF"/>
                </a:solidFill>
              </a:rPr>
              <a:t>当</a:t>
            </a:r>
            <a:r>
              <a:rPr lang="zh-CN" altLang="en-US" sz="2400" dirty="0">
                <a:solidFill>
                  <a:srgbClr val="0000FF"/>
                </a:solidFill>
              </a:rPr>
              <a:t>外界</a:t>
            </a:r>
            <a:r>
              <a:rPr lang="zh-CN" altLang="zh-CN" sz="2400" dirty="0" smtClean="0">
                <a:solidFill>
                  <a:srgbClr val="0000FF"/>
                </a:solidFill>
              </a:rPr>
              <a:t>溶液浓度</a:t>
            </a:r>
            <a:r>
              <a:rPr lang="zh-CN" altLang="zh-CN" sz="2400" dirty="0">
                <a:solidFill>
                  <a:srgbClr val="0000FF"/>
                </a:solidFill>
              </a:rPr>
              <a:t>＜</a:t>
            </a:r>
            <a:r>
              <a:rPr lang="zh-CN" altLang="en-US" sz="2400" dirty="0" smtClean="0">
                <a:solidFill>
                  <a:srgbClr val="0000FF"/>
                </a:solidFill>
              </a:rPr>
              <a:t>细胞质</a:t>
            </a:r>
            <a:r>
              <a:rPr lang="zh-CN" altLang="en-US" sz="2400" dirty="0">
                <a:solidFill>
                  <a:srgbClr val="0000FF"/>
                </a:solidFill>
              </a:rPr>
              <a:t>浓度</a:t>
            </a:r>
            <a:r>
              <a:rPr lang="zh-CN" altLang="zh-CN" sz="2400" dirty="0">
                <a:solidFill>
                  <a:srgbClr val="0000FF"/>
                </a:solidFill>
              </a:rPr>
              <a:t>时，</a:t>
            </a:r>
            <a:r>
              <a:rPr lang="zh-CN" altLang="en-US" sz="2400" dirty="0" smtClean="0">
                <a:solidFill>
                  <a:srgbClr val="0000FF"/>
                </a:solidFill>
              </a:rPr>
              <a:t>细胞失水；</a:t>
            </a:r>
            <a:endParaRPr lang="en-US" altLang="zh-CN" sz="2400" dirty="0" smtClean="0">
              <a:solidFill>
                <a:srgbClr val="0000FF"/>
              </a:solidFill>
            </a:endParaRPr>
          </a:p>
          <a:p>
            <a:pPr>
              <a:lnSpc>
                <a:spcPct val="150000"/>
              </a:lnSpc>
            </a:pPr>
            <a:endParaRPr lang="en-US" altLang="zh-CN" sz="2400" dirty="0" smtClean="0">
              <a:solidFill>
                <a:srgbClr val="0000FF"/>
              </a:solidFill>
            </a:endParaRPr>
          </a:p>
          <a:p>
            <a:pPr>
              <a:lnSpc>
                <a:spcPct val="150000"/>
              </a:lnSpc>
            </a:pPr>
            <a:r>
              <a:rPr lang="zh-CN" altLang="en-US" sz="2400" dirty="0" smtClean="0">
                <a:solidFill>
                  <a:srgbClr val="0000FF"/>
                </a:solidFill>
              </a:rPr>
              <a:t>③</a:t>
            </a:r>
            <a:r>
              <a:rPr lang="zh-CN" altLang="zh-CN" sz="2400" dirty="0">
                <a:solidFill>
                  <a:srgbClr val="0000FF"/>
                </a:solidFill>
              </a:rPr>
              <a:t>当</a:t>
            </a:r>
            <a:r>
              <a:rPr lang="zh-CN" altLang="en-US" sz="2400" dirty="0">
                <a:solidFill>
                  <a:srgbClr val="0000FF"/>
                </a:solidFill>
              </a:rPr>
              <a:t>外界</a:t>
            </a:r>
            <a:r>
              <a:rPr lang="zh-CN" altLang="zh-CN" sz="2400" dirty="0" smtClean="0">
                <a:solidFill>
                  <a:srgbClr val="0000FF"/>
                </a:solidFill>
              </a:rPr>
              <a:t>溶液浓度</a:t>
            </a:r>
            <a:r>
              <a:rPr lang="en-US" altLang="zh-CN" sz="2400" dirty="0">
                <a:solidFill>
                  <a:srgbClr val="0000FF"/>
                </a:solidFill>
              </a:rPr>
              <a:t>=</a:t>
            </a:r>
            <a:r>
              <a:rPr lang="zh-CN" altLang="en-US" sz="2400" dirty="0" smtClean="0">
                <a:solidFill>
                  <a:srgbClr val="0000FF"/>
                </a:solidFill>
              </a:rPr>
              <a:t>细胞质</a:t>
            </a:r>
            <a:r>
              <a:rPr lang="zh-CN" altLang="en-US" sz="2400" dirty="0">
                <a:solidFill>
                  <a:srgbClr val="0000FF"/>
                </a:solidFill>
              </a:rPr>
              <a:t>浓度</a:t>
            </a:r>
            <a:r>
              <a:rPr lang="zh-CN" altLang="zh-CN" sz="2400" dirty="0">
                <a:solidFill>
                  <a:srgbClr val="0000FF"/>
                </a:solidFill>
              </a:rPr>
              <a:t>时</a:t>
            </a:r>
            <a:r>
              <a:rPr lang="zh-CN" altLang="zh-CN" sz="2400" dirty="0" smtClean="0">
                <a:solidFill>
                  <a:srgbClr val="0000FF"/>
                </a:solidFill>
              </a:rPr>
              <a:t>，</a:t>
            </a:r>
            <a:r>
              <a:rPr lang="zh-CN" altLang="en-US" sz="2400" dirty="0">
                <a:solidFill>
                  <a:srgbClr val="0000FF"/>
                </a:solidFill>
              </a:rPr>
              <a:t>水分进出</a:t>
            </a:r>
            <a:r>
              <a:rPr lang="zh-CN" altLang="en-US" sz="2400" dirty="0" smtClean="0">
                <a:solidFill>
                  <a:srgbClr val="0000FF"/>
                </a:solidFill>
              </a:rPr>
              <a:t>平衡。</a:t>
            </a:r>
            <a:endParaRPr lang="en-US" altLang="zh-CN" sz="2400" dirty="0">
              <a:solidFill>
                <a:srgbClr val="0000FF"/>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8854" r="59025" b="4712"/>
          <a:stretch>
            <a:fillRect/>
          </a:stretch>
        </p:blipFill>
        <p:spPr>
          <a:xfrm>
            <a:off x="860682" y="1294782"/>
            <a:ext cx="3922334" cy="5052116"/>
          </a:xfrm>
          <a:prstGeom prst="rect">
            <a:avLst/>
          </a:prstGeom>
        </p:spPr>
      </p:pic>
      <p:cxnSp>
        <p:nvCxnSpPr>
          <p:cNvPr id="7" name="直接连接符 6"/>
          <p:cNvCxnSpPr/>
          <p:nvPr/>
        </p:nvCxnSpPr>
        <p:spPr>
          <a:xfrm>
            <a:off x="5802921" y="133458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物质</a:t>
            </a:r>
            <a:r>
              <a:rPr lang="zh-CN" altLang="en-US" dirty="0">
                <a:solidFill>
                  <a:schemeClr val="accent2">
                    <a:lumMod val="100000"/>
                  </a:schemeClr>
                </a:solidFill>
                <a:latin typeface="黑体" panose="02010609060101010101" charset="-122"/>
                <a:ea typeface="黑体" panose="02010609060101010101" charset="-122"/>
              </a:rPr>
              <a:t>跨膜运输的</a:t>
            </a:r>
            <a:r>
              <a:rPr lang="zh-CN" altLang="en-US" dirty="0" smtClean="0">
                <a:solidFill>
                  <a:schemeClr val="accent2">
                    <a:lumMod val="100000"/>
                  </a:schemeClr>
                </a:solidFill>
                <a:latin typeface="黑体" panose="02010609060101010101" charset="-122"/>
                <a:ea typeface="黑体" panose="02010609060101010101" charset="-122"/>
              </a:rPr>
              <a:t>实例（知识精讲）</a:t>
            </a:r>
            <a:endParaRPr lang="zh-CN" altLang="en-US" dirty="0"/>
          </a:p>
        </p:txBody>
      </p:sp>
      <p:cxnSp>
        <p:nvCxnSpPr>
          <p:cNvPr id="4" name="直接连接符 3"/>
          <p:cNvCxnSpPr/>
          <p:nvPr/>
        </p:nvCxnSpPr>
        <p:spPr>
          <a:xfrm flipV="1">
            <a:off x="754857" y="4717560"/>
            <a:ext cx="10090943" cy="127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文本框 10"/>
          <p:cNvSpPr txBox="1">
            <a:spLocks noChangeArrowheads="1"/>
          </p:cNvSpPr>
          <p:nvPr/>
        </p:nvSpPr>
        <p:spPr bwMode="auto">
          <a:xfrm>
            <a:off x="213404" y="508155"/>
            <a:ext cx="100703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prstClr val="black"/>
                </a:solidFill>
              </a:rPr>
              <a:t>4</a:t>
            </a:r>
            <a:r>
              <a:rPr lang="en-US" altLang="zh-CN" sz="3200" b="1" dirty="0" smtClean="0">
                <a:solidFill>
                  <a:prstClr val="black"/>
                </a:solidFill>
              </a:rPr>
              <a:t>. </a:t>
            </a:r>
            <a:r>
              <a:rPr lang="zh-CN" altLang="en-US" sz="3200" b="1" dirty="0" smtClean="0">
                <a:solidFill>
                  <a:prstClr val="black"/>
                </a:solidFill>
              </a:rPr>
              <a:t>植物细胞的吸水和失水</a:t>
            </a:r>
            <a:r>
              <a:rPr lang="zh-CN" altLang="en-US" sz="3200" b="1" dirty="0" smtClean="0">
                <a:solidFill>
                  <a:srgbClr val="FF0000"/>
                </a:solidFill>
              </a:rPr>
              <a:t>（植物细胞相当于渗透系统）</a:t>
            </a:r>
            <a:endParaRPr lang="zh-CN" altLang="en-US" sz="3200" b="1" dirty="0">
              <a:solidFill>
                <a:srgbClr val="FF0000"/>
              </a:solidFill>
            </a:endParaRPr>
          </a:p>
        </p:txBody>
      </p:sp>
      <p:sp>
        <p:nvSpPr>
          <p:cNvPr id="6" name="文本框 10"/>
          <p:cNvSpPr txBox="1">
            <a:spLocks noChangeArrowheads="1"/>
          </p:cNvSpPr>
          <p:nvPr/>
        </p:nvSpPr>
        <p:spPr bwMode="auto">
          <a:xfrm>
            <a:off x="609404" y="4876800"/>
            <a:ext cx="111886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dirty="0" smtClean="0">
                <a:solidFill>
                  <a:srgbClr val="0000FF"/>
                </a:solidFill>
              </a:rPr>
              <a:t>①</a:t>
            </a:r>
            <a:r>
              <a:rPr lang="zh-CN" altLang="zh-CN" sz="2400" dirty="0">
                <a:solidFill>
                  <a:srgbClr val="0000FF"/>
                </a:solidFill>
              </a:rPr>
              <a:t>当外界溶液浓度＞细胞液浓度时，细胞失水，发生质壁分离现象</a:t>
            </a:r>
            <a:r>
              <a:rPr lang="zh-CN" altLang="en-US" sz="2400" dirty="0" smtClean="0">
                <a:solidFill>
                  <a:srgbClr val="0000FF"/>
                </a:solidFill>
              </a:rPr>
              <a:t>；</a:t>
            </a:r>
            <a:endParaRPr lang="en-US" altLang="zh-CN" sz="2400" dirty="0">
              <a:solidFill>
                <a:srgbClr val="0000FF"/>
              </a:solidFill>
            </a:endParaRPr>
          </a:p>
          <a:p>
            <a:pPr>
              <a:lnSpc>
                <a:spcPct val="150000"/>
              </a:lnSpc>
            </a:pPr>
            <a:r>
              <a:rPr lang="zh-CN" altLang="en-US" sz="2400" dirty="0" smtClean="0">
                <a:solidFill>
                  <a:srgbClr val="0000FF"/>
                </a:solidFill>
              </a:rPr>
              <a:t>②</a:t>
            </a:r>
            <a:r>
              <a:rPr lang="zh-CN" altLang="zh-CN" sz="2400" dirty="0">
                <a:solidFill>
                  <a:srgbClr val="0000FF"/>
                </a:solidFill>
              </a:rPr>
              <a:t>当外界溶液浓度＜细胞液浓度时，细胞吸水，失水的细胞发生质壁分离复原现象。</a:t>
            </a:r>
            <a:endParaRPr lang="en-US" altLang="zh-CN" sz="2400" dirty="0">
              <a:solidFill>
                <a:srgbClr val="0000FF"/>
              </a:solidFill>
            </a:endParaRPr>
          </a:p>
        </p:txBody>
      </p:sp>
      <p:pic>
        <p:nvPicPr>
          <p:cNvPr id="7" name="图片 19" descr="zhiwuxiba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3246" y="1147013"/>
            <a:ext cx="7911292" cy="31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672064" y="1916832"/>
            <a:ext cx="2232248" cy="2404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ontrols>
      <mc:AlternateContent xmlns:mc="http://schemas.openxmlformats.org/markup-compatibility/2006">
        <mc:Choice xmlns:v="urn:schemas-microsoft-com:vml" Requires="v">
          <p:control spid="2051" name="" r:id="rId2" imgW="2646680" imgH="2647315"/>
        </mc:Choice>
        <mc:Fallback>
          <p:control name="" r:id="rId2" imgW="2646680" imgH="2647315">
            <p:pic>
              <p:nvPicPr>
                <p:cNvPr id="0" name="Host Control  2050"/>
                <p:cNvPicPr>
                  <a:picLocks noChangeAspect="1" noChangeArrowheads="1" noChangeShapeType="1"/>
                </p:cNvPicPr>
                <p:nvPr/>
              </p:nvPicPr>
              <p:blipFill>
                <a:blip r:embed="rId3"/>
                <a:stretch>
                  <a:fillRect/>
                </a:stretch>
              </p:blipFill>
              <p:spPr bwMode="auto">
                <a:xfrm>
                  <a:off x="609404" y="1443361"/>
                  <a:ext cx="2646680" cy="2647315"/>
                </a:xfrm>
                <a:prstGeom prst="rect">
                  <a:avLst/>
                </a:prstGeom>
                <a:noFill/>
                <a:ln w="9525">
                  <a:noFill/>
                </a:ln>
                <a:extLs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400" dirty="0" smtClean="0">
            <a:solidFill>
              <a:srgbClr val="0000FF"/>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9551</Words>
  <Application>WPS 演示</Application>
  <PresentationFormat>自定义</PresentationFormat>
  <Paragraphs>496</Paragraphs>
  <Slides>65</Slides>
  <Notes>0</Notes>
  <HiddenSlides>0</HiddenSlides>
  <MMClips>0</MMClips>
  <ScaleCrop>false</ScaleCrop>
  <HeadingPairs>
    <vt:vector size="6" baseType="variant">
      <vt:variant>
        <vt:lpstr>已用的字体</vt:lpstr>
      </vt:variant>
      <vt:variant>
        <vt:i4>22</vt:i4>
      </vt:variant>
      <vt:variant>
        <vt:lpstr>主题</vt:lpstr>
      </vt:variant>
      <vt:variant>
        <vt:i4>4</vt:i4>
      </vt:variant>
      <vt:variant>
        <vt:lpstr>幻灯片标题</vt:lpstr>
      </vt:variant>
      <vt:variant>
        <vt:i4>65</vt:i4>
      </vt:variant>
    </vt:vector>
  </HeadingPairs>
  <TitlesOfParts>
    <vt:vector size="91" baseType="lpstr">
      <vt:lpstr>Arial</vt:lpstr>
      <vt:lpstr>宋体</vt:lpstr>
      <vt:lpstr>Wingdings</vt:lpstr>
      <vt:lpstr>Times New Roman</vt:lpstr>
      <vt:lpstr>微软雅黑</vt:lpstr>
      <vt:lpstr>Impact</vt:lpstr>
      <vt:lpstr>华文中宋</vt:lpstr>
      <vt:lpstr>黑体</vt:lpstr>
      <vt:lpstr>Times New Roman</vt:lpstr>
      <vt:lpstr>方正准圆_GBK</vt:lpstr>
      <vt:lpstr>Calibri</vt:lpstr>
      <vt:lpstr>Cambria</vt:lpstr>
      <vt:lpstr>Courier New</vt:lpstr>
      <vt:lpstr>华文细黑</vt:lpstr>
      <vt:lpstr>Arial Unicode MS</vt:lpstr>
      <vt:lpstr>Calibri Light</vt:lpstr>
      <vt:lpstr>Courier New</vt:lpstr>
      <vt:lpstr>楷体_GB2312</vt:lpstr>
      <vt:lpstr>新宋体</vt:lpstr>
      <vt:lpstr>仿宋_GB2312</vt:lpstr>
      <vt:lpstr>仿宋</vt:lpstr>
      <vt:lpstr>方正小标宋简体</vt:lpstr>
      <vt:lpstr>Office 主题</vt:lpstr>
      <vt:lpstr>万卷文化-1</vt:lpstr>
      <vt:lpstr>Office 主题​​</vt:lpstr>
      <vt:lpstr>1_Office 主题</vt:lpstr>
      <vt:lpstr>PowerPoint 演示文稿</vt:lpstr>
      <vt:lpstr>PowerPoint 演示文稿</vt:lpstr>
      <vt:lpstr>自主复习检测</vt:lpstr>
      <vt:lpstr>PowerPoint 演示文稿</vt:lpstr>
      <vt:lpstr>考点一  物质跨膜运输的实例</vt:lpstr>
      <vt:lpstr>考点一  物质跨膜运输的实例（知识精讲）</vt:lpstr>
      <vt:lpstr>考点一  物质跨膜运输的实例（知识精讲）</vt:lpstr>
      <vt:lpstr>考点一  物质跨膜运输的实例（知识精讲）</vt:lpstr>
      <vt:lpstr>考点一  物质跨膜运输的实例（知识精讲）</vt:lpstr>
      <vt:lpstr>考点二  物质跨膜运输的方式及影响因素</vt:lpstr>
      <vt:lpstr>考点二  物质跨膜运输的方式及影响因素（知识精讲）</vt:lpstr>
      <vt:lpstr>考点二  物质跨膜运输的方式及影响因素（知识精讲）</vt:lpstr>
      <vt:lpstr>考点二  物质跨膜运输的方式及影响因素（知识精讲）</vt:lpstr>
      <vt:lpstr>考点二  物质跨膜运输的方式及影响因素（知识精讲）</vt:lpstr>
      <vt:lpstr>考点二  物质跨膜运输的方式及影响因素（知识精讲）</vt:lpstr>
      <vt:lpstr>考点二  物质跨膜运输的方式及影响因素（知识精讲）</vt:lpstr>
      <vt:lpstr>考点三  实验：观察植物细胞的质壁分离和复原</vt:lpstr>
      <vt:lpstr>考点三  实验：观察植物细胞的质壁分离和复原（知识精讲）</vt:lpstr>
      <vt:lpstr>考点三  实验：观察植物细胞的质壁分离和复原（知识精讲）                           特别提醒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Admin</cp:lastModifiedBy>
  <cp:revision>97</cp:revision>
  <dcterms:created xsi:type="dcterms:W3CDTF">2018-01-02T04:06:00Z</dcterms:created>
  <dcterms:modified xsi:type="dcterms:W3CDTF">2019-08-19T12:24:02Z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